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95" r:id="rId5"/>
    <p:sldId id="307" r:id="rId6"/>
    <p:sldId id="261" r:id="rId7"/>
    <p:sldId id="262" r:id="rId8"/>
    <p:sldId id="263" r:id="rId9"/>
    <p:sldId id="264" r:id="rId10"/>
    <p:sldId id="265" r:id="rId11"/>
    <p:sldId id="266" r:id="rId12"/>
    <p:sldId id="267" r:id="rId13"/>
    <p:sldId id="296" r:id="rId14"/>
    <p:sldId id="268" r:id="rId15"/>
    <p:sldId id="269" r:id="rId16"/>
    <p:sldId id="306" r:id="rId17"/>
    <p:sldId id="270" r:id="rId18"/>
    <p:sldId id="271" r:id="rId19"/>
    <p:sldId id="300" r:id="rId20"/>
    <p:sldId id="274" r:id="rId21"/>
    <p:sldId id="301" r:id="rId22"/>
    <p:sldId id="302" r:id="rId23"/>
    <p:sldId id="303" r:id="rId24"/>
    <p:sldId id="278" r:id="rId25"/>
    <p:sldId id="304" r:id="rId26"/>
    <p:sldId id="305" r:id="rId27"/>
    <p:sldId id="279" r:id="rId28"/>
    <p:sldId id="277" r:id="rId29"/>
    <p:sldId id="260" r:id="rId30"/>
    <p:sldId id="308"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x="12192000" cy="6858000"/>
  <p:notesSz cx="6858000" cy="9144000"/>
  <p:embeddedFontLst>
    <p:embeddedFont>
      <p:font typeface="Economica" panose="02000506040000020004" pitchFamily="2" charset="77"/>
      <p:regular r:id="rId46"/>
      <p:bold r:id="rId47"/>
      <p:italic r:id="rId48"/>
      <p:boldItalic r:id="rId49"/>
    </p:embeddedFont>
    <p:embeddedFont>
      <p:font typeface="Garamond" panose="02020404030301010803" pitchFamily="18" charset="0"/>
      <p:regular r:id="rId50"/>
      <p:bold r:id="rId51"/>
      <p:italic r:id="rId52"/>
      <p:boldItalic r:id="rId53"/>
    </p:embeddedFont>
    <p:embeddedFont>
      <p:font typeface="Instagram Sans" panose="020B0504040402040103" pitchFamily="34" charset="77"/>
      <p:regular r:id="rId54"/>
      <p:bold r:id="rId55"/>
    </p:embeddedFont>
    <p:embeddedFont>
      <p:font typeface="Quicksand" pitchFamily="2" charset="77"/>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iWK0PERglkCGX4FviSn2MBJkCvF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3F6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8014"/>
  </p:normalViewPr>
  <p:slideViewPr>
    <p:cSldViewPr snapToGrid="0">
      <p:cViewPr varScale="1">
        <p:scale>
          <a:sx n="107" d="100"/>
          <a:sy n="107" d="100"/>
        </p:scale>
        <p:origin x="118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customschemas.google.com/relationships/presentationmetadata" Target="meta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D34697A7-81A1-52C6-9705-F42B1A5CB432}"/>
            </a:ext>
          </a:extLst>
        </p:cNvPr>
        <p:cNvGrpSpPr/>
        <p:nvPr/>
      </p:nvGrpSpPr>
      <p:grpSpPr>
        <a:xfrm>
          <a:off x="0" y="0"/>
          <a:ext cx="0" cy="0"/>
          <a:chOff x="0" y="0"/>
          <a:chExt cx="0" cy="0"/>
        </a:xfrm>
      </p:grpSpPr>
      <p:sp>
        <p:nvSpPr>
          <p:cNvPr id="193" name="Google Shape;193;p12:notes">
            <a:extLst>
              <a:ext uri="{FF2B5EF4-FFF2-40B4-BE49-F238E27FC236}">
                <a16:creationId xmlns:a16="http://schemas.microsoft.com/office/drawing/2014/main" id="{CF692D25-0D8E-DD18-6E58-924DE5AFA5E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a:extLst>
              <a:ext uri="{FF2B5EF4-FFF2-40B4-BE49-F238E27FC236}">
                <a16:creationId xmlns:a16="http://schemas.microsoft.com/office/drawing/2014/main" id="{097D6767-2CDB-09DB-589F-CC3E2D0D61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922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ask </a:t>
            </a:r>
            <a:r>
              <a:rPr lang="en-US" dirty="0" err="1"/>
              <a:t>ChatGPT</a:t>
            </a:r>
            <a:r>
              <a:rPr lang="en-US" dirty="0"/>
              <a:t>!</a:t>
            </a:r>
            <a:endParaRPr dirty="0"/>
          </a:p>
        </p:txBody>
      </p:sp>
      <p:sp>
        <p:nvSpPr>
          <p:cNvPr id="208" name="Google Shape;2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602F9AF7-0DD6-8E7B-7687-21A0D5147086}"/>
            </a:ext>
          </a:extLst>
        </p:cNvPr>
        <p:cNvGrpSpPr/>
        <p:nvPr/>
      </p:nvGrpSpPr>
      <p:grpSpPr>
        <a:xfrm>
          <a:off x="0" y="0"/>
          <a:ext cx="0" cy="0"/>
          <a:chOff x="0" y="0"/>
          <a:chExt cx="0" cy="0"/>
        </a:xfrm>
      </p:grpSpPr>
      <p:sp>
        <p:nvSpPr>
          <p:cNvPr id="207" name="Google Shape;207;p14:notes">
            <a:extLst>
              <a:ext uri="{FF2B5EF4-FFF2-40B4-BE49-F238E27FC236}">
                <a16:creationId xmlns:a16="http://schemas.microsoft.com/office/drawing/2014/main" id="{6A43E988-C953-B5A5-17B4-A1F91BC03A5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ask </a:t>
            </a:r>
            <a:r>
              <a:rPr lang="en-US" dirty="0" err="1"/>
              <a:t>ChatGPT</a:t>
            </a:r>
            <a:r>
              <a:rPr lang="en-US" dirty="0"/>
              <a:t>!</a:t>
            </a:r>
            <a:endParaRPr dirty="0"/>
          </a:p>
        </p:txBody>
      </p:sp>
      <p:sp>
        <p:nvSpPr>
          <p:cNvPr id="208" name="Google Shape;208;p14:notes">
            <a:extLst>
              <a:ext uri="{FF2B5EF4-FFF2-40B4-BE49-F238E27FC236}">
                <a16:creationId xmlns:a16="http://schemas.microsoft.com/office/drawing/2014/main" id="{B961C684-A885-842B-05A9-9A7C9991B4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7480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Most other ML approaches are shallow (they map inputs to outputs in a single layer / transformation, or few layers). Deep here refers to the fact that there is a layered approach to transformation. 4 or more layers, generally, by which transformations feed into other transformations, enabling flexible representation of mappings. </a:t>
            </a:r>
            <a:endParaRPr/>
          </a:p>
        </p:txBody>
      </p:sp>
      <p:sp>
        <p:nvSpPr>
          <p:cNvPr id="215" name="Google Shape;21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a:extLst>
            <a:ext uri="{FF2B5EF4-FFF2-40B4-BE49-F238E27FC236}">
              <a16:creationId xmlns:a16="http://schemas.microsoft.com/office/drawing/2014/main" id="{EE80E4E3-9490-8FEE-1A46-19AD684BBF80}"/>
            </a:ext>
          </a:extLst>
        </p:cNvPr>
        <p:cNvGrpSpPr/>
        <p:nvPr/>
      </p:nvGrpSpPr>
      <p:grpSpPr>
        <a:xfrm>
          <a:off x="0" y="0"/>
          <a:ext cx="0" cy="0"/>
          <a:chOff x="0" y="0"/>
          <a:chExt cx="0" cy="0"/>
        </a:xfrm>
      </p:grpSpPr>
      <p:sp>
        <p:nvSpPr>
          <p:cNvPr id="170" name="Google Shape;170;p12:notes">
            <a:extLst>
              <a:ext uri="{FF2B5EF4-FFF2-40B4-BE49-F238E27FC236}">
                <a16:creationId xmlns:a16="http://schemas.microsoft.com/office/drawing/2014/main" id="{1D16F470-709D-D0D6-BCAA-3B9C02E9083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2:notes">
            <a:extLst>
              <a:ext uri="{FF2B5EF4-FFF2-40B4-BE49-F238E27FC236}">
                <a16:creationId xmlns:a16="http://schemas.microsoft.com/office/drawing/2014/main" id="{1A2C011F-E7FA-2CEF-153D-E2CA17A9410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Note that I don’t expect you to implement a neural network from scratch. This is just to give you an understanding of how they work. </a:t>
            </a:r>
            <a:endParaRPr/>
          </a:p>
        </p:txBody>
      </p:sp>
      <p:sp>
        <p:nvSpPr>
          <p:cNvPr id="172" name="Google Shape;172;p12:notes">
            <a:extLst>
              <a:ext uri="{FF2B5EF4-FFF2-40B4-BE49-F238E27FC236}">
                <a16:creationId xmlns:a16="http://schemas.microsoft.com/office/drawing/2014/main" id="{805FC1D1-EE09-3E25-998D-D9D43533A74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462465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www.neuro-id.com</a:t>
            </a:r>
            <a:r>
              <a:rPr lang="en-US" dirty="0"/>
              <a:t>/wp-content/uploads/2024/08/NEURO_ONBOARDING.mp4</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672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E0706-64F0-D2A2-A239-781FA3E25E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A7473E-9B55-305F-AF42-E021DC477F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217F0F-A085-4161-3371-103333CE46FC}"/>
              </a:ext>
            </a:extLst>
          </p:cNvPr>
          <p:cNvSpPr>
            <a:spLocks noGrp="1"/>
          </p:cNvSpPr>
          <p:nvPr>
            <p:ph type="body" idx="1"/>
          </p:nvPr>
        </p:nvSpPr>
        <p:spPr/>
        <p:txBody>
          <a:bodyPr/>
          <a:lstStyle/>
          <a:p>
            <a:r>
              <a:rPr lang="en-US" dirty="0"/>
              <a:t>https://</a:t>
            </a:r>
            <a:r>
              <a:rPr lang="en-US" dirty="0" err="1"/>
              <a:t>www.neuro-id.com</a:t>
            </a:r>
            <a:r>
              <a:rPr lang="en-US" dirty="0"/>
              <a:t>/wp-content/uploads/2024/08/NEURO_ONBOARDING.mp4</a:t>
            </a:r>
          </a:p>
        </p:txBody>
      </p:sp>
      <p:sp>
        <p:nvSpPr>
          <p:cNvPr id="4" name="Slide Number Placeholder 3">
            <a:extLst>
              <a:ext uri="{FF2B5EF4-FFF2-40B4-BE49-F238E27FC236}">
                <a16:creationId xmlns:a16="http://schemas.microsoft.com/office/drawing/2014/main" id="{E3A5D9ED-CDE2-2957-23BF-35738A9507FC}"/>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6428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0" name="Google Shape;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3" name="Google Shape;13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4335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84548348-F446-8A0B-CDE7-8F974549FD80}"/>
            </a:ext>
          </a:extLst>
        </p:cNvPr>
        <p:cNvGrpSpPr/>
        <p:nvPr/>
      </p:nvGrpSpPr>
      <p:grpSpPr>
        <a:xfrm>
          <a:off x="0" y="0"/>
          <a:ext cx="0" cy="0"/>
          <a:chOff x="0" y="0"/>
          <a:chExt cx="0" cy="0"/>
        </a:xfrm>
      </p:grpSpPr>
      <p:sp>
        <p:nvSpPr>
          <p:cNvPr id="132" name="Google Shape;132;p5:notes">
            <a:extLst>
              <a:ext uri="{FF2B5EF4-FFF2-40B4-BE49-F238E27FC236}">
                <a16:creationId xmlns:a16="http://schemas.microsoft.com/office/drawing/2014/main" id="{15520832-42F6-2437-8CD9-D8CF9BBA690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3" name="Google Shape;133;p5:notes">
            <a:extLst>
              <a:ext uri="{FF2B5EF4-FFF2-40B4-BE49-F238E27FC236}">
                <a16:creationId xmlns:a16="http://schemas.microsoft.com/office/drawing/2014/main" id="{4C10CBA1-564B-6C2A-92FF-33DB4769943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4127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define the network structure (layers / nodes / edges) and the activate functions (within each node). Our data, X and Y (inputs and labels) are given. Our goal is then to “learn” the remaining parameters, i.e., the w’s and b’s.</a:t>
            </a:r>
            <a:endParaRPr/>
          </a:p>
        </p:txBody>
      </p:sp>
      <p:sp>
        <p:nvSpPr>
          <p:cNvPr id="292" name="Google Shape;2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learn the parameters? We need a way to quantify how well we are doing. This is what the loss function is for; it informs our optimization about how ”optimal” our current set of parameter values is. </a:t>
            </a:r>
            <a:endParaRPr/>
          </a:p>
        </p:txBody>
      </p:sp>
      <p:sp>
        <p:nvSpPr>
          <p:cNvPr id="300" name="Google Shape;30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endParaRPr/>
          </a:p>
        </p:txBody>
      </p:sp>
      <p:sp>
        <p:nvSpPr>
          <p:cNvPr id="308" name="Google Shape;30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GPUs were developed to handle parallel processing capabilities needed for high end video game graphics. Turns out those same designs were useful for training a neural net (parallel computation, through vectorization of code). Basically, training a deep net involves performing a shitload of matrix multiplications. It’s better if we can do those calculations in parallel rather than sequentially. GPUs (and now TPUs) enable a ton of parallelization, speeding up the calculations. </a:t>
            </a:r>
            <a:endParaRPr/>
          </a:p>
        </p:txBody>
      </p:sp>
      <p:sp>
        <p:nvSpPr>
          <p:cNvPr id="346" name="Google Shape;34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470D0EF0-D631-D887-2101-B882C0CE6046}"/>
            </a:ext>
          </a:extLst>
        </p:cNvPr>
        <p:cNvGrpSpPr/>
        <p:nvPr/>
      </p:nvGrpSpPr>
      <p:grpSpPr>
        <a:xfrm>
          <a:off x="0" y="0"/>
          <a:ext cx="0" cy="0"/>
          <a:chOff x="0" y="0"/>
          <a:chExt cx="0" cy="0"/>
        </a:xfrm>
      </p:grpSpPr>
      <p:sp>
        <p:nvSpPr>
          <p:cNvPr id="123" name="Google Shape;123;p4:notes">
            <a:extLst>
              <a:ext uri="{FF2B5EF4-FFF2-40B4-BE49-F238E27FC236}">
                <a16:creationId xmlns:a16="http://schemas.microsoft.com/office/drawing/2014/main" id="{8DBB8B90-039E-81D3-966E-5740C238A39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a:extLst>
              <a:ext uri="{FF2B5EF4-FFF2-40B4-BE49-F238E27FC236}">
                <a16:creationId xmlns:a16="http://schemas.microsoft.com/office/drawing/2014/main" id="{C4380B7F-9533-272F-301E-B832ECDA9A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962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83677D86-BFE3-86B1-C9E1-60C7F9593223}"/>
            </a:ext>
          </a:extLst>
        </p:cNvPr>
        <p:cNvGrpSpPr/>
        <p:nvPr/>
      </p:nvGrpSpPr>
      <p:grpSpPr>
        <a:xfrm>
          <a:off x="0" y="0"/>
          <a:ext cx="0" cy="0"/>
          <a:chOff x="0" y="0"/>
          <a:chExt cx="0" cy="0"/>
        </a:xfrm>
      </p:grpSpPr>
      <p:sp>
        <p:nvSpPr>
          <p:cNvPr id="132" name="Google Shape;132;p5:notes">
            <a:extLst>
              <a:ext uri="{FF2B5EF4-FFF2-40B4-BE49-F238E27FC236}">
                <a16:creationId xmlns:a16="http://schemas.microsoft.com/office/drawing/2014/main" id="{B3CA93B9-D937-29BF-8288-8C1A89EF569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3" name="Google Shape;133;p5:notes">
            <a:extLst>
              <a:ext uri="{FF2B5EF4-FFF2-40B4-BE49-F238E27FC236}">
                <a16:creationId xmlns:a16="http://schemas.microsoft.com/office/drawing/2014/main" id="{61CDDEB7-EF0D-C636-0604-03FD414BBEE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5086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0"/>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chemeClr val="dk1"/>
                </a:solidFill>
                <a:latin typeface="Economica"/>
                <a:ea typeface="Economica"/>
                <a:cs typeface="Economica"/>
                <a:sym typeface="Economica"/>
              </a:rPr>
              <a:t>© Gordon Burtch, 2026</a:t>
            </a: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4" name="Google Shape;2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41"/>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Economica"/>
                <a:ea typeface="Economica"/>
                <a:cs typeface="Economica"/>
                <a:sym typeface="Economica"/>
              </a:rPr>
              <a:t>© Gordon Burtch, 2026</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4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4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4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8"/>
          <p:cNvSpPr>
            <a:spLocks noGrp="1"/>
          </p:cNvSpPr>
          <p:nvPr>
            <p:ph type="pic" idx="2"/>
          </p:nvPr>
        </p:nvSpPr>
        <p:spPr>
          <a:xfrm>
            <a:off x="5183188" y="987425"/>
            <a:ext cx="6172200" cy="4873625"/>
          </a:xfrm>
          <a:prstGeom prst="rect">
            <a:avLst/>
          </a:prstGeom>
          <a:noFill/>
          <a:ln>
            <a:noFill/>
          </a:ln>
        </p:spPr>
      </p:sp>
      <p:sp>
        <p:nvSpPr>
          <p:cNvPr id="69" name="Google Shape;69;p4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hat.openai.com/cha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9.gif"/><Relationship Id="rId4" Type="http://schemas.openxmlformats.org/officeDocument/2006/relationships/image" Target="../media/image58.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deeplearningwithpython.io/"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Google Shape;90;p1"/>
          <p:cNvSpPr txBox="1"/>
          <p:nvPr/>
        </p:nvSpPr>
        <p:spPr>
          <a:xfrm>
            <a:off x="1128158" y="1625677"/>
            <a:ext cx="9630881" cy="230828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0" u="none" strike="noStrike" cap="none" dirty="0">
                <a:solidFill>
                  <a:schemeClr val="dk1"/>
                </a:solidFill>
                <a:latin typeface="Economica"/>
                <a:ea typeface="Economica"/>
                <a:cs typeface="Economica"/>
                <a:sym typeface="Economica"/>
              </a:rPr>
              <a:t>Neural Networks: </a:t>
            </a:r>
            <a:br>
              <a:rPr lang="en-US" sz="7200" b="0" i="0" u="none" strike="noStrike" cap="none" dirty="0">
                <a:solidFill>
                  <a:schemeClr val="dk1"/>
                </a:solidFill>
                <a:latin typeface="Economica"/>
                <a:ea typeface="Economica"/>
                <a:cs typeface="Economica"/>
                <a:sym typeface="Economica"/>
              </a:rPr>
            </a:br>
            <a:r>
              <a:rPr lang="en-US" sz="7200" b="0" i="0" u="none" strike="noStrike" cap="none" dirty="0">
                <a:solidFill>
                  <a:schemeClr val="dk1"/>
                </a:solidFill>
                <a:latin typeface="Economica"/>
                <a:ea typeface="Economica"/>
                <a:cs typeface="Economica"/>
                <a:sym typeface="Economica"/>
              </a:rPr>
              <a:t>Foundations to Generative AI</a:t>
            </a:r>
            <a:endParaRPr dirty="0"/>
          </a:p>
        </p:txBody>
      </p:sp>
      <p:sp>
        <p:nvSpPr>
          <p:cNvPr id="97" name="Google Shape;97;p1"/>
          <p:cNvSpPr txBox="1"/>
          <p:nvPr/>
        </p:nvSpPr>
        <p:spPr>
          <a:xfrm>
            <a:off x="4062663" y="3912979"/>
            <a:ext cx="406667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dk1"/>
                </a:solidFill>
                <a:latin typeface="Economica"/>
                <a:ea typeface="Economica"/>
                <a:cs typeface="Economica"/>
                <a:sym typeface="Economica"/>
              </a:rPr>
              <a:t>Course Logistics and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0"/>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Google Colab</a:t>
            </a:r>
            <a:endParaRPr sz="5400">
              <a:solidFill>
                <a:schemeClr val="dk1"/>
              </a:solidFill>
              <a:latin typeface="Economica"/>
              <a:ea typeface="Economica"/>
              <a:cs typeface="Economica"/>
              <a:sym typeface="Economica"/>
            </a:endParaRPr>
          </a:p>
        </p:txBody>
      </p:sp>
      <p:pic>
        <p:nvPicPr>
          <p:cNvPr id="2" name="Picture 1">
            <a:extLst>
              <a:ext uri="{FF2B5EF4-FFF2-40B4-BE49-F238E27FC236}">
                <a16:creationId xmlns:a16="http://schemas.microsoft.com/office/drawing/2014/main" id="{D58FA7E9-469A-3CE9-BB67-0D91BD4CF4E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5773" y="1431260"/>
            <a:ext cx="9400454" cy="464890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1"/>
          <p:cNvSpPr txBox="1"/>
          <p:nvPr/>
        </p:nvSpPr>
        <p:spPr>
          <a:xfrm>
            <a:off x="1036721" y="324152"/>
            <a:ext cx="646095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Economica"/>
                <a:ea typeface="Economica"/>
                <a:cs typeface="Economica"/>
                <a:sym typeface="Economica"/>
              </a:rPr>
              <a:t>Course Timeline</a:t>
            </a:r>
            <a:endParaRPr/>
          </a:p>
        </p:txBody>
      </p:sp>
      <p:sp>
        <p:nvSpPr>
          <p:cNvPr id="190" name="Google Shape;190;p11"/>
          <p:cNvSpPr txBox="1"/>
          <p:nvPr/>
        </p:nvSpPr>
        <p:spPr>
          <a:xfrm>
            <a:off x="760180" y="1944005"/>
            <a:ext cx="5335819" cy="38317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AGENDA</a:t>
            </a:r>
            <a:endParaRPr dirty="0"/>
          </a:p>
          <a:p>
            <a:pPr marL="0" marR="0" lvl="0" indent="0" algn="l" rtl="0">
              <a:spcBef>
                <a:spcPts val="0"/>
              </a:spcBef>
              <a:spcAft>
                <a:spcPts val="0"/>
              </a:spcAft>
              <a:buNone/>
            </a:pPr>
            <a:endParaRPr sz="1050" b="1"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We will start with the basic math concepts.</a:t>
            </a:r>
            <a:endParaRPr dirty="0"/>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We will then get into neural networks for simple prediction problems with structured data (e.g., a spreadsheet).</a:t>
            </a:r>
            <a:endParaRPr dirty="0"/>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Then, we will explore </a:t>
            </a:r>
            <a:r>
              <a:rPr lang="en-US" dirty="0">
                <a:solidFill>
                  <a:schemeClr val="dk1"/>
                </a:solidFill>
                <a:latin typeface="Quicksand"/>
                <a:ea typeface="Quicksand"/>
                <a:cs typeface="Quicksand"/>
                <a:sym typeface="Quicksand"/>
              </a:rPr>
              <a:t>prediction tasks where inputs are</a:t>
            </a:r>
            <a:r>
              <a:rPr lang="en-US" sz="1400" dirty="0">
                <a:solidFill>
                  <a:schemeClr val="dk1"/>
                </a:solidFill>
                <a:latin typeface="Quicksand"/>
                <a:ea typeface="Quicksand"/>
                <a:cs typeface="Quicksand"/>
                <a:sym typeface="Quicksand"/>
              </a:rPr>
              <a:t> unstructured data (e.g., images, audio, and/or text). </a:t>
            </a:r>
          </a:p>
          <a:p>
            <a:pPr marL="171450" marR="0" lvl="0" indent="-171450" algn="l" rtl="0">
              <a:spcBef>
                <a:spcPts val="0"/>
              </a:spcBef>
              <a:spcAft>
                <a:spcPts val="0"/>
              </a:spcAft>
              <a:buClr>
                <a:schemeClr val="dk1"/>
              </a:buClr>
              <a:buSzPts val="1400"/>
              <a:buFont typeface="Arial"/>
              <a:buChar char="•"/>
            </a:pPr>
            <a:r>
              <a:rPr lang="en-US" dirty="0">
                <a:solidFill>
                  <a:schemeClr val="dk1"/>
                </a:solidFill>
                <a:latin typeface="Quicksand"/>
                <a:sym typeface="Quicksand"/>
              </a:rPr>
              <a:t>Finally, we will learn about generative neural networks and agentic models.</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NOTE TIMING OF DELIVERABLES</a:t>
            </a:r>
            <a:endParaRPr dirty="0"/>
          </a:p>
          <a:p>
            <a:pPr marL="0" marR="0" lvl="0" indent="0" algn="l" rtl="0">
              <a:spcBef>
                <a:spcPts val="0"/>
              </a:spcBef>
              <a:spcAft>
                <a:spcPts val="0"/>
              </a:spcAft>
              <a:buNone/>
            </a:pPr>
            <a:endParaRPr sz="1050" b="1"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First quiz will take place on 2/10.</a:t>
            </a:r>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Individual homework assignment will be due 2/27.  </a:t>
            </a:r>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I will announce sign-ups for the first project proposal check-in meeting that will take place on </a:t>
            </a:r>
            <a:r>
              <a:rPr lang="en-US" dirty="0">
                <a:solidFill>
                  <a:schemeClr val="dk1"/>
                </a:solidFill>
                <a:latin typeface="Quicksand"/>
                <a:ea typeface="Quicksand"/>
                <a:cs typeface="Quicksand"/>
                <a:sym typeface="Quicksand"/>
              </a:rPr>
              <a:t>3/3</a:t>
            </a:r>
            <a:r>
              <a:rPr lang="en-US" sz="1400" dirty="0">
                <a:solidFill>
                  <a:schemeClr val="dk1"/>
                </a:solidFill>
                <a:latin typeface="Quicksand"/>
                <a:ea typeface="Quicksand"/>
                <a:cs typeface="Quicksand"/>
                <a:sym typeface="Quicksand"/>
              </a:rPr>
              <a:t>.</a:t>
            </a:r>
            <a:endParaRPr dirty="0"/>
          </a:p>
          <a:p>
            <a:pPr marL="0" marR="0" lvl="0" indent="0" algn="l" rtl="0">
              <a:spcBef>
                <a:spcPts val="0"/>
              </a:spcBef>
              <a:spcAft>
                <a:spcPts val="0"/>
              </a:spcAft>
              <a:buNone/>
            </a:pPr>
            <a:endParaRPr sz="1400" dirty="0">
              <a:solidFill>
                <a:schemeClr val="dk1"/>
              </a:solidFill>
              <a:latin typeface="Quicksand"/>
              <a:ea typeface="Quicksand"/>
              <a:cs typeface="Quicksand"/>
              <a:sym typeface="Quicksand"/>
            </a:endParaRPr>
          </a:p>
        </p:txBody>
      </p:sp>
      <p:pic>
        <p:nvPicPr>
          <p:cNvPr id="3" name="Picture 2">
            <a:extLst>
              <a:ext uri="{FF2B5EF4-FFF2-40B4-BE49-F238E27FC236}">
                <a16:creationId xmlns:a16="http://schemas.microsoft.com/office/drawing/2014/main" id="{179496DC-6C8A-140A-6D5C-CA01E57C05F4}"/>
              </a:ext>
            </a:extLst>
          </p:cNvPr>
          <p:cNvPicPr>
            <a:picLocks noChangeAspect="1"/>
          </p:cNvPicPr>
          <p:nvPr/>
        </p:nvPicPr>
        <p:blipFill>
          <a:blip r:embed="rId3"/>
          <a:stretch>
            <a:fillRect/>
          </a:stretch>
        </p:blipFill>
        <p:spPr>
          <a:xfrm>
            <a:off x="6278422" y="324152"/>
            <a:ext cx="4876857" cy="624048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txBox="1"/>
          <p:nvPr/>
        </p:nvSpPr>
        <p:spPr>
          <a:xfrm>
            <a:off x="1187977" y="2359358"/>
            <a:ext cx="9816045" cy="3416279"/>
          </a:xfrm>
          <a:prstGeom prst="rect">
            <a:avLst/>
          </a:prstGeom>
          <a:noFill/>
          <a:ln>
            <a:noFill/>
          </a:ln>
        </p:spPr>
        <p:txBody>
          <a:bodyPr spcFirstLastPara="1" wrap="square" lIns="91425" tIns="45700" rIns="91425" bIns="45700" anchor="t" anchorCtr="0">
            <a:spAutoFit/>
          </a:bodyPr>
          <a:lstStyle/>
          <a:p>
            <a:pPr marL="11113" marR="0" lvl="1" indent="0" algn="l" rtl="0">
              <a:spcBef>
                <a:spcPts val="0"/>
              </a:spcBef>
              <a:spcAft>
                <a:spcPts val="0"/>
              </a:spcAft>
              <a:buNone/>
            </a:pPr>
            <a:r>
              <a:rPr lang="en-US" sz="2400" b="1" i="0" u="none" strike="noStrike" cap="none" dirty="0">
                <a:solidFill>
                  <a:schemeClr val="dk1"/>
                </a:solidFill>
                <a:latin typeface="Quicksand"/>
                <a:ea typeface="Quicksand"/>
                <a:cs typeface="Quicksand"/>
                <a:sym typeface="Quicksand"/>
              </a:rPr>
              <a:t>LECTURES</a:t>
            </a:r>
            <a:endParaRPr sz="3200" b="0" i="0" u="none" strike="noStrike" cap="none" dirty="0">
              <a:solidFill>
                <a:schemeClr val="dk1"/>
              </a:solidFill>
              <a:latin typeface="Economica"/>
              <a:ea typeface="Economica"/>
              <a:cs typeface="Economica"/>
              <a:sym typeface="Economica"/>
            </a:endParaRPr>
          </a:p>
          <a:p>
            <a:pPr marL="354013" marR="0" lvl="1" indent="-241300" algn="l" rtl="0">
              <a:spcBef>
                <a:spcPts val="0"/>
              </a:spcBef>
              <a:spcAft>
                <a:spcPts val="0"/>
              </a:spcAft>
              <a:buClr>
                <a:schemeClr val="dk1"/>
              </a:buClr>
              <a:buSzPts val="1600"/>
              <a:buFont typeface="Arial"/>
              <a:buNone/>
            </a:pPr>
            <a:endParaRPr sz="1600" b="0" i="0" u="none" strike="noStrike" cap="none" dirty="0">
              <a:solidFill>
                <a:schemeClr val="dk1"/>
              </a:solidFill>
              <a:latin typeface="Quicksand"/>
              <a:ea typeface="Quicksand"/>
              <a:cs typeface="Quicksand"/>
              <a:sym typeface="Quicksand"/>
            </a:endParaRPr>
          </a:p>
          <a:p>
            <a:pPr marL="182563" marR="0" lvl="1" indent="-1714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icksand"/>
                <a:ea typeface="Quicksand"/>
                <a:cs typeface="Quicksand"/>
                <a:sym typeface="Quicksand"/>
              </a:rPr>
              <a:t>We will meet twice weekly for ~75 mins each session. The </a:t>
            </a:r>
            <a:r>
              <a:rPr lang="en-US" sz="1600" dirty="0">
                <a:solidFill>
                  <a:schemeClr val="dk1"/>
                </a:solidFill>
                <a:latin typeface="Quicksand"/>
                <a:ea typeface="Quicksand"/>
                <a:cs typeface="Quicksand"/>
                <a:sym typeface="Quicksand"/>
              </a:rPr>
              <a:t>Tuesday </a:t>
            </a:r>
            <a:r>
              <a:rPr lang="en-US" sz="1600" b="0" i="0" u="none" strike="noStrike" cap="none" dirty="0">
                <a:solidFill>
                  <a:schemeClr val="dk1"/>
                </a:solidFill>
                <a:latin typeface="Quicksand"/>
                <a:ea typeface="Quicksand"/>
                <a:cs typeface="Quicksand"/>
                <a:sym typeface="Quicksand"/>
              </a:rPr>
              <a:t>session will typically focus on lecture / concepts / explanation. </a:t>
            </a:r>
            <a:endParaRPr dirty="0"/>
          </a:p>
          <a:p>
            <a:pPr marL="0" marR="0" lvl="0" indent="0" algn="l" rtl="0">
              <a:spcBef>
                <a:spcPts val="0"/>
              </a:spcBef>
              <a:spcAft>
                <a:spcPts val="0"/>
              </a:spcAft>
              <a:buNone/>
            </a:pPr>
            <a:endParaRPr sz="2400" dirty="0">
              <a:solidFill>
                <a:schemeClr val="dk1"/>
              </a:solidFill>
              <a:latin typeface="Economica"/>
              <a:ea typeface="Economica"/>
              <a:cs typeface="Economica"/>
              <a:sym typeface="Economica"/>
            </a:endParaRPr>
          </a:p>
          <a:p>
            <a:pPr marL="11113" marR="0" lvl="1" indent="0" algn="l" rtl="0">
              <a:spcBef>
                <a:spcPts val="0"/>
              </a:spcBef>
              <a:spcAft>
                <a:spcPts val="0"/>
              </a:spcAft>
              <a:buNone/>
            </a:pPr>
            <a:r>
              <a:rPr lang="en-US" sz="2400" b="1" i="0" u="none" strike="noStrike" cap="none" dirty="0">
                <a:solidFill>
                  <a:schemeClr val="dk1"/>
                </a:solidFill>
                <a:latin typeface="Quicksand"/>
                <a:ea typeface="Quicksand"/>
                <a:cs typeface="Quicksand"/>
                <a:sym typeface="Quicksand"/>
              </a:rPr>
              <a:t>HANDS-ON </a:t>
            </a:r>
            <a:r>
              <a:rPr lang="en-US" sz="2400" b="1" dirty="0">
                <a:solidFill>
                  <a:schemeClr val="dk1"/>
                </a:solidFill>
                <a:latin typeface="Quicksand"/>
                <a:ea typeface="Quicksand"/>
                <a:cs typeface="Quicksand"/>
                <a:sym typeface="Quicksand"/>
              </a:rPr>
              <a:t>EXAMPLES</a:t>
            </a:r>
            <a:endParaRPr sz="2400" b="0" i="0" u="none" strike="noStrike" cap="none" dirty="0">
              <a:solidFill>
                <a:schemeClr val="dk1"/>
              </a:solidFill>
              <a:latin typeface="Economica"/>
              <a:ea typeface="Economica"/>
              <a:cs typeface="Economica"/>
              <a:sym typeface="Economica"/>
            </a:endParaRPr>
          </a:p>
          <a:p>
            <a:pPr marL="11113" marR="0" lvl="1" indent="0" algn="l" rtl="0">
              <a:spcBef>
                <a:spcPts val="0"/>
              </a:spcBef>
              <a:spcAft>
                <a:spcPts val="0"/>
              </a:spcAft>
              <a:buNone/>
            </a:pPr>
            <a:endParaRPr sz="1600" b="0" i="0" u="none" strike="noStrike" cap="none" dirty="0">
              <a:solidFill>
                <a:schemeClr val="dk1"/>
              </a:solidFill>
              <a:latin typeface="Quicksand"/>
              <a:ea typeface="Quicksand"/>
              <a:cs typeface="Quicksand"/>
              <a:sym typeface="Quicksand"/>
            </a:endParaRPr>
          </a:p>
          <a:p>
            <a:pPr marL="182563" marR="0" lvl="1" indent="-171450" algn="l" rtl="0">
              <a:spcBef>
                <a:spcPts val="0"/>
              </a:spcBef>
              <a:spcAft>
                <a:spcPts val="0"/>
              </a:spcAft>
              <a:buClr>
                <a:schemeClr val="dk1"/>
              </a:buClr>
              <a:buSzPts val="1600"/>
              <a:buFont typeface="Arial"/>
              <a:buChar char="•"/>
            </a:pPr>
            <a:r>
              <a:rPr lang="en-US" sz="1600" dirty="0">
                <a:solidFill>
                  <a:schemeClr val="dk1"/>
                </a:solidFill>
                <a:latin typeface="Quicksand"/>
                <a:ea typeface="Quicksand"/>
                <a:cs typeface="Quicksand"/>
                <a:sym typeface="Quicksand"/>
              </a:rPr>
              <a:t>During t</a:t>
            </a:r>
            <a:r>
              <a:rPr lang="en-US" sz="1600" b="0" i="0" u="none" strike="noStrike" cap="none" dirty="0">
                <a:solidFill>
                  <a:schemeClr val="dk1"/>
                </a:solidFill>
                <a:latin typeface="Quicksand"/>
                <a:ea typeface="Quicksand"/>
                <a:cs typeface="Quicksand"/>
                <a:sym typeface="Quicksand"/>
              </a:rPr>
              <a:t>he second session each week, we will walk through hands-on examples and demonstrations in </a:t>
            </a:r>
            <a:r>
              <a:rPr lang="en-US" sz="1600" b="0" i="0" u="none" strike="noStrike" cap="none" dirty="0" err="1">
                <a:solidFill>
                  <a:schemeClr val="dk1"/>
                </a:solidFill>
                <a:latin typeface="Quicksand"/>
                <a:ea typeface="Quicksand"/>
                <a:cs typeface="Quicksand"/>
                <a:sym typeface="Quicksand"/>
              </a:rPr>
              <a:t>Colab</a:t>
            </a:r>
            <a:r>
              <a:rPr lang="en-US" sz="1600" b="0" i="0" u="none" strike="noStrike" cap="none" dirty="0">
                <a:solidFill>
                  <a:schemeClr val="dk1"/>
                </a:solidFill>
                <a:latin typeface="Quicksand"/>
                <a:ea typeface="Quicksand"/>
                <a:cs typeface="Quicksand"/>
                <a:sym typeface="Quicksand"/>
              </a:rPr>
              <a:t> notebooks. I will provide these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t>
            </a:r>
            <a:r>
              <a:rPr lang="en-US" sz="1600" b="0" i="0" u="none" strike="noStrike" cap="none" dirty="0">
                <a:solidFill>
                  <a:schemeClr val="dk1"/>
                </a:solidFill>
                <a:latin typeface="Quicksand"/>
                <a:ea typeface="Quicksand"/>
                <a:cs typeface="Quicksand"/>
                <a:sym typeface="Quicksand"/>
              </a:rPr>
              <a:t>Notebooks and data-sets (typically via GitHub). </a:t>
            </a:r>
            <a:endParaRPr dirty="0"/>
          </a:p>
          <a:p>
            <a:pPr marL="182563" marR="0" lvl="1" indent="-1714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icksand"/>
                <a:ea typeface="Quicksand"/>
                <a:cs typeface="Quicksand"/>
                <a:sym typeface="Quicksand"/>
              </a:rPr>
              <a:t>You are encouraged to ask questions as we progress! Make it interactive!</a:t>
            </a:r>
            <a:endParaRPr dirty="0"/>
          </a:p>
          <a:p>
            <a:pPr marL="182563" marR="0" lvl="1" indent="-1714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icksand"/>
                <a:ea typeface="Quicksand"/>
                <a:cs typeface="Quicksand"/>
                <a:sym typeface="Quicksand"/>
              </a:rPr>
              <a:t>Note that the quizzes, the individual assignment, and the exam will be based on the </a:t>
            </a:r>
            <a:r>
              <a:rPr lang="en-US" sz="1600" dirty="0">
                <a:solidFill>
                  <a:schemeClr val="dk1"/>
                </a:solidFill>
                <a:latin typeface="Quicksand"/>
                <a:ea typeface="Quicksand"/>
                <a:cs typeface="Quicksand"/>
                <a:sym typeface="Quicksand"/>
              </a:rPr>
              <a:t>in-class </a:t>
            </a:r>
            <a:r>
              <a:rPr lang="en-US" sz="1600" b="0" i="0" u="none" strike="noStrike" cap="none" dirty="0">
                <a:solidFill>
                  <a:schemeClr val="dk1"/>
                </a:solidFill>
                <a:latin typeface="Quicksand"/>
                <a:ea typeface="Quicksand"/>
                <a:cs typeface="Quicksand"/>
                <a:sym typeface="Quicksand"/>
              </a:rPr>
              <a:t>material. I will not test you on things that were not discussed in class.</a:t>
            </a:r>
          </a:p>
        </p:txBody>
      </p:sp>
      <p:grpSp>
        <p:nvGrpSpPr>
          <p:cNvPr id="197" name="Google Shape;197;p12"/>
          <p:cNvGrpSpPr/>
          <p:nvPr/>
        </p:nvGrpSpPr>
        <p:grpSpPr>
          <a:xfrm>
            <a:off x="3353802" y="437315"/>
            <a:ext cx="5484394" cy="1777466"/>
            <a:chOff x="3707733" y="473409"/>
            <a:chExt cx="5484394" cy="1777466"/>
          </a:xfrm>
        </p:grpSpPr>
        <p:sp>
          <p:nvSpPr>
            <p:cNvPr id="198" name="Google Shape;198;p12"/>
            <p:cNvSpPr txBox="1"/>
            <p:nvPr/>
          </p:nvSpPr>
          <p:spPr>
            <a:xfrm>
              <a:off x="3707733" y="815537"/>
              <a:ext cx="232009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Course</a:t>
              </a:r>
              <a:endParaRPr dirty="0"/>
            </a:p>
          </p:txBody>
        </p:sp>
        <p:pic>
          <p:nvPicPr>
            <p:cNvPr id="199" name="Google Shape;199;p12"/>
            <p:cNvPicPr preferRelativeResize="0"/>
            <p:nvPr/>
          </p:nvPicPr>
          <p:blipFill rotWithShape="1">
            <a:blip r:embed="rId3">
              <a:alphaModFix/>
            </a:blip>
            <a:srcRect/>
            <a:stretch/>
          </p:blipFill>
          <p:spPr>
            <a:xfrm>
              <a:off x="5771148" y="473409"/>
              <a:ext cx="3420979" cy="1777466"/>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a:extLst>
            <a:ext uri="{FF2B5EF4-FFF2-40B4-BE49-F238E27FC236}">
              <a16:creationId xmlns:a16="http://schemas.microsoft.com/office/drawing/2014/main" id="{DDAEBE1C-0D27-C272-B4EC-FCD805BEDD3F}"/>
            </a:ext>
          </a:extLst>
        </p:cNvPr>
        <p:cNvGrpSpPr/>
        <p:nvPr/>
      </p:nvGrpSpPr>
      <p:grpSpPr>
        <a:xfrm>
          <a:off x="0" y="0"/>
          <a:ext cx="0" cy="0"/>
          <a:chOff x="0" y="0"/>
          <a:chExt cx="0" cy="0"/>
        </a:xfrm>
      </p:grpSpPr>
      <p:sp>
        <p:nvSpPr>
          <p:cNvPr id="196" name="Google Shape;196;p12">
            <a:extLst>
              <a:ext uri="{FF2B5EF4-FFF2-40B4-BE49-F238E27FC236}">
                <a16:creationId xmlns:a16="http://schemas.microsoft.com/office/drawing/2014/main" id="{1667AD02-8CF3-BC94-F439-FC1FE0674D7E}"/>
              </a:ext>
            </a:extLst>
          </p:cNvPr>
          <p:cNvSpPr txBox="1"/>
          <p:nvPr/>
        </p:nvSpPr>
        <p:spPr>
          <a:xfrm>
            <a:off x="788608" y="2430657"/>
            <a:ext cx="9922936" cy="3416279"/>
          </a:xfrm>
          <a:prstGeom prst="rect">
            <a:avLst/>
          </a:prstGeom>
          <a:noFill/>
          <a:ln>
            <a:noFill/>
          </a:ln>
        </p:spPr>
        <p:txBody>
          <a:bodyPr spcFirstLastPara="1" wrap="square" lIns="91425" tIns="45700" rIns="91425" bIns="45700" anchor="t" anchorCtr="0">
            <a:spAutoFit/>
          </a:bodyPr>
          <a:lstStyle/>
          <a:p>
            <a:pPr marL="11113" marR="0" lvl="1" indent="0" algn="l" rtl="0">
              <a:spcBef>
                <a:spcPts val="0"/>
              </a:spcBef>
              <a:spcAft>
                <a:spcPts val="0"/>
              </a:spcAft>
              <a:buNone/>
            </a:pPr>
            <a:r>
              <a:rPr lang="en-US" sz="2400" b="1" dirty="0">
                <a:solidFill>
                  <a:schemeClr val="dk1"/>
                </a:solidFill>
                <a:latin typeface="Quicksand"/>
                <a:ea typeface="Economica"/>
                <a:cs typeface="Economica"/>
                <a:sym typeface="Quicksand"/>
              </a:rPr>
              <a:t>YOU CAN USE IT TO HELP YOU LEARN AND PERFORM BASIC TASKS</a:t>
            </a:r>
            <a:endParaRPr sz="3200" b="0" i="0" u="none" strike="noStrike" cap="none" dirty="0">
              <a:solidFill>
                <a:schemeClr val="dk1"/>
              </a:solidFill>
              <a:latin typeface="Economica"/>
              <a:ea typeface="Economica"/>
              <a:cs typeface="Economica"/>
              <a:sym typeface="Economica"/>
            </a:endParaRPr>
          </a:p>
          <a:p>
            <a:pPr marL="354013" marR="0" lvl="1" indent="-241300" algn="l" rtl="0">
              <a:spcBef>
                <a:spcPts val="0"/>
              </a:spcBef>
              <a:spcAft>
                <a:spcPts val="0"/>
              </a:spcAft>
              <a:buClr>
                <a:schemeClr val="dk1"/>
              </a:buClr>
              <a:buSzPts val="1600"/>
              <a:buFont typeface="Arial"/>
              <a:buNone/>
            </a:pPr>
            <a:endParaRPr sz="1600" b="0" i="0" u="none" strike="noStrike" cap="none" dirty="0">
              <a:solidFill>
                <a:schemeClr val="dk1"/>
              </a:solidFill>
              <a:latin typeface="Quicksand"/>
              <a:ea typeface="Quicksand"/>
              <a:cs typeface="Quicksand"/>
              <a:sym typeface="Quicksand"/>
            </a:endParaRPr>
          </a:p>
          <a:p>
            <a:pPr marL="11113" marR="0" lvl="1" algn="l" rtl="0">
              <a:spcBef>
                <a:spcPts val="0"/>
              </a:spcBef>
              <a:spcAft>
                <a:spcPts val="0"/>
              </a:spcAft>
              <a:buClr>
                <a:schemeClr val="dk1"/>
              </a:buClr>
              <a:buSzPts val="1600"/>
            </a:pPr>
            <a:r>
              <a:rPr lang="en-US" sz="1600" dirty="0">
                <a:solidFill>
                  <a:schemeClr val="dk1"/>
                </a:solidFill>
                <a:latin typeface="Quicksand"/>
                <a:sym typeface="Quicksand"/>
              </a:rPr>
              <a:t>I expect you to use these tools, but the way you use them matters. Some valid use cases include </a:t>
            </a:r>
            <a:r>
              <a:rPr lang="en-US" sz="1600" dirty="0" err="1">
                <a:solidFill>
                  <a:schemeClr val="dk1"/>
                </a:solidFill>
                <a:latin typeface="Quicksand"/>
                <a:sym typeface="Quicksand"/>
              </a:rPr>
              <a:t>i</a:t>
            </a:r>
            <a:r>
              <a:rPr lang="en-US" sz="1600" dirty="0">
                <a:solidFill>
                  <a:schemeClr val="dk1"/>
                </a:solidFill>
                <a:latin typeface="Quicksand"/>
                <a:sym typeface="Quicksand"/>
              </a:rPr>
              <a:t>) implementing data munging tasks that you already understand based on past coursework, e.g., pre-processing text, or ii) automatic generation of code comments or documentation.</a:t>
            </a:r>
            <a:endParaRPr lang="en-US" sz="2400" dirty="0">
              <a:solidFill>
                <a:schemeClr val="dk1"/>
              </a:solidFill>
              <a:latin typeface="Economica"/>
              <a:sym typeface="Economica"/>
            </a:endParaRPr>
          </a:p>
          <a:p>
            <a:pPr marL="182563" lvl="3" indent="-171450">
              <a:buClr>
                <a:schemeClr val="dk1"/>
              </a:buClr>
              <a:buSzPts val="1600"/>
              <a:buFont typeface="Arial"/>
              <a:buChar char="•"/>
            </a:pPr>
            <a:endParaRPr lang="en-US" sz="2400" dirty="0">
              <a:solidFill>
                <a:schemeClr val="dk1"/>
              </a:solidFill>
              <a:latin typeface="Economica"/>
              <a:sym typeface="Economica"/>
            </a:endParaRPr>
          </a:p>
          <a:p>
            <a:pPr marL="11113" lvl="3">
              <a:buClr>
                <a:schemeClr val="dk1"/>
              </a:buClr>
              <a:buSzPts val="1600"/>
            </a:pPr>
            <a:r>
              <a:rPr lang="en-US" sz="2400" b="1" dirty="0">
                <a:solidFill>
                  <a:schemeClr val="dk1"/>
                </a:solidFill>
                <a:latin typeface="Quicksand"/>
                <a:ea typeface="Economica"/>
                <a:cs typeface="Economica"/>
                <a:sym typeface="Quicksand"/>
              </a:rPr>
              <a:t>YOU SHOULD NOT GENERATE SOLUTIONS FROM SCRATCH</a:t>
            </a:r>
            <a:endParaRPr lang="en-US" sz="3200" b="0" i="0" u="none" strike="noStrike" cap="none" dirty="0">
              <a:solidFill>
                <a:schemeClr val="dk1"/>
              </a:solidFill>
              <a:latin typeface="Economica"/>
              <a:ea typeface="Economica"/>
              <a:cs typeface="Economica"/>
              <a:sym typeface="Economica"/>
            </a:endParaRPr>
          </a:p>
          <a:p>
            <a:pPr marL="11113" lvl="3">
              <a:buClr>
                <a:schemeClr val="dk1"/>
              </a:buClr>
              <a:buSzPts val="1600"/>
            </a:pPr>
            <a:endParaRPr lang="en-US" sz="1600" dirty="0">
              <a:solidFill>
                <a:schemeClr val="dk1"/>
              </a:solidFill>
              <a:latin typeface="Quicksand"/>
              <a:sym typeface="Quicksand"/>
            </a:endParaRPr>
          </a:p>
          <a:p>
            <a:pPr marL="11113" marR="0" lvl="1" algn="l" rtl="0">
              <a:spcBef>
                <a:spcPts val="0"/>
              </a:spcBef>
              <a:spcAft>
                <a:spcPts val="0"/>
              </a:spcAft>
              <a:buClr>
                <a:schemeClr val="dk1"/>
              </a:buClr>
              <a:buSzPts val="1600"/>
            </a:pPr>
            <a:r>
              <a:rPr lang="en-US" sz="1600" dirty="0">
                <a:solidFill>
                  <a:schemeClr val="dk1"/>
                </a:solidFill>
                <a:latin typeface="Quicksand"/>
                <a:sym typeface="Quicksand"/>
              </a:rPr>
              <a:t>If you use these tools as a shortcut to avoid understanding the course material, you will not do well in the class. If I see you using functions and libraries that were not taught in the course (e.g., </a:t>
            </a:r>
            <a:r>
              <a:rPr lang="en-US" sz="1600" dirty="0" err="1">
                <a:solidFill>
                  <a:schemeClr val="dk1"/>
                </a:solidFill>
                <a:latin typeface="Quicksand"/>
                <a:sym typeface="Quicksand"/>
              </a:rPr>
              <a:t>PyTorch</a:t>
            </a:r>
            <a:r>
              <a:rPr lang="en-US" sz="1600" dirty="0">
                <a:solidFill>
                  <a:schemeClr val="dk1"/>
                </a:solidFill>
                <a:latin typeface="Quicksand"/>
                <a:sym typeface="Quicksand"/>
              </a:rPr>
              <a:t>), you may be asked to explain your code to me, verbally. If you are unable to explain what the code is doing, points will be deducted from your deliverable grade. </a:t>
            </a:r>
          </a:p>
        </p:txBody>
      </p:sp>
      <p:pic>
        <p:nvPicPr>
          <p:cNvPr id="3" name="Picture 2">
            <a:extLst>
              <a:ext uri="{FF2B5EF4-FFF2-40B4-BE49-F238E27FC236}">
                <a16:creationId xmlns:a16="http://schemas.microsoft.com/office/drawing/2014/main" id="{7B6A3167-90DC-7256-81B7-0EB6EAA09A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7359" y="394829"/>
            <a:ext cx="1683353" cy="1683353"/>
          </a:xfrm>
          <a:prstGeom prst="rect">
            <a:avLst/>
          </a:prstGeom>
        </p:spPr>
      </p:pic>
      <p:sp>
        <p:nvSpPr>
          <p:cNvPr id="4" name="Google Shape;198;p12">
            <a:extLst>
              <a:ext uri="{FF2B5EF4-FFF2-40B4-BE49-F238E27FC236}">
                <a16:creationId xmlns:a16="http://schemas.microsoft.com/office/drawing/2014/main" id="{1F6E2C05-05ED-E342-D15D-F6A9D6BC9772}"/>
              </a:ext>
            </a:extLst>
          </p:cNvPr>
          <p:cNvSpPr txBox="1"/>
          <p:nvPr/>
        </p:nvSpPr>
        <p:spPr>
          <a:xfrm>
            <a:off x="5981637" y="747304"/>
            <a:ext cx="2320090"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sym typeface="Economica"/>
              </a:rPr>
              <a:t>Policy</a:t>
            </a:r>
            <a:endParaRPr dirty="0"/>
          </a:p>
        </p:txBody>
      </p:sp>
    </p:spTree>
    <p:extLst>
      <p:ext uri="{BB962C8B-B14F-4D97-AF65-F5344CB8AC3E}">
        <p14:creationId xmlns:p14="http://schemas.microsoft.com/office/powerpoint/2010/main" val="3682287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p:nvPr/>
        </p:nvSpPr>
        <p:spPr>
          <a:xfrm>
            <a:off x="2768289" y="448809"/>
            <a:ext cx="6655420" cy="17542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Pre-Survey: </a:t>
            </a:r>
            <a:br>
              <a:rPr lang="en-US" sz="5400" dirty="0">
                <a:solidFill>
                  <a:schemeClr val="dk1"/>
                </a:solidFill>
                <a:latin typeface="Economica"/>
                <a:ea typeface="Economica"/>
                <a:cs typeface="Economica"/>
                <a:sym typeface="Economica"/>
              </a:rPr>
            </a:br>
            <a:r>
              <a:rPr lang="en-US" sz="5400" dirty="0">
                <a:solidFill>
                  <a:schemeClr val="dk1"/>
                </a:solidFill>
                <a:latin typeface="Economica"/>
                <a:ea typeface="Economica"/>
                <a:cs typeface="Economica"/>
                <a:sym typeface="Economica"/>
              </a:rPr>
              <a:t>Your Interests &amp; Background</a:t>
            </a:r>
            <a:endParaRPr dirty="0"/>
          </a:p>
        </p:txBody>
      </p:sp>
      <p:sp>
        <p:nvSpPr>
          <p:cNvPr id="205" name="Google Shape;20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2" name="Picture 1">
            <a:extLst>
              <a:ext uri="{FF2B5EF4-FFF2-40B4-BE49-F238E27FC236}">
                <a16:creationId xmlns:a16="http://schemas.microsoft.com/office/drawing/2014/main" id="{7B41BFFC-D1E7-E143-3858-2182EDBFF57E}"/>
              </a:ext>
            </a:extLst>
          </p:cNvPr>
          <p:cNvPicPr>
            <a:picLocks noChangeAspect="1"/>
          </p:cNvPicPr>
          <p:nvPr/>
        </p:nvPicPr>
        <p:blipFill>
          <a:blip r:embed="rId3"/>
          <a:stretch>
            <a:fillRect/>
          </a:stretch>
        </p:blipFill>
        <p:spPr>
          <a:xfrm>
            <a:off x="4591048" y="2678108"/>
            <a:ext cx="3009901" cy="300990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1" name="Google Shape;21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2052" name="Picture 4" descr="AI Model - Training and Prediction">
            <a:extLst>
              <a:ext uri="{FF2B5EF4-FFF2-40B4-BE49-F238E27FC236}">
                <a16:creationId xmlns:a16="http://schemas.microsoft.com/office/drawing/2014/main" id="{74C07856-A97E-CA36-D933-EBCDDDEE254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24092" y="1662596"/>
            <a:ext cx="9343816" cy="435793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10;p14">
            <a:extLst>
              <a:ext uri="{FF2B5EF4-FFF2-40B4-BE49-F238E27FC236}">
                <a16:creationId xmlns:a16="http://schemas.microsoft.com/office/drawing/2014/main" id="{1621F137-8F17-44D7-D77E-8A9D9F5E3F19}"/>
              </a:ext>
            </a:extLst>
          </p:cNvPr>
          <p:cNvSpPr txBox="1"/>
          <p:nvPr/>
        </p:nvSpPr>
        <p:spPr>
          <a:xfrm>
            <a:off x="3268393" y="403489"/>
            <a:ext cx="56552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Supervised Learning</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B332E002-DF0E-54B1-C497-F02A9044F74A}"/>
            </a:ext>
          </a:extLst>
        </p:cNvPr>
        <p:cNvGrpSpPr/>
        <p:nvPr/>
      </p:nvGrpSpPr>
      <p:grpSpPr>
        <a:xfrm>
          <a:off x="0" y="0"/>
          <a:ext cx="0" cy="0"/>
          <a:chOff x="0" y="0"/>
          <a:chExt cx="0" cy="0"/>
        </a:xfrm>
      </p:grpSpPr>
      <p:sp>
        <p:nvSpPr>
          <p:cNvPr id="210" name="Google Shape;210;p14">
            <a:extLst>
              <a:ext uri="{FF2B5EF4-FFF2-40B4-BE49-F238E27FC236}">
                <a16:creationId xmlns:a16="http://schemas.microsoft.com/office/drawing/2014/main" id="{AEFC9DA9-F2F6-EAA4-FDF8-6B6293B4D170}"/>
              </a:ext>
            </a:extLst>
          </p:cNvPr>
          <p:cNvSpPr txBox="1"/>
          <p:nvPr/>
        </p:nvSpPr>
        <p:spPr>
          <a:xfrm>
            <a:off x="3268393" y="1674674"/>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So, What is ‘Deep’ </a:t>
            </a:r>
            <a:br>
              <a:rPr lang="en-US" sz="5400" dirty="0">
                <a:solidFill>
                  <a:schemeClr val="dk1"/>
                </a:solidFill>
                <a:latin typeface="Economica"/>
                <a:ea typeface="Economica"/>
                <a:cs typeface="Economica"/>
                <a:sym typeface="Economica"/>
              </a:rPr>
            </a:br>
            <a:r>
              <a:rPr lang="en-US" sz="5400" dirty="0">
                <a:solidFill>
                  <a:schemeClr val="dk1"/>
                </a:solidFill>
                <a:latin typeface="Economica"/>
                <a:ea typeface="Economica"/>
                <a:cs typeface="Economica"/>
                <a:sym typeface="Economica"/>
              </a:rPr>
              <a:t>(vs. Shallow) Learning?</a:t>
            </a:r>
            <a:endParaRPr dirty="0"/>
          </a:p>
        </p:txBody>
      </p:sp>
      <p:sp>
        <p:nvSpPr>
          <p:cNvPr id="211" name="Google Shape;211;p14">
            <a:extLst>
              <a:ext uri="{FF2B5EF4-FFF2-40B4-BE49-F238E27FC236}">
                <a16:creationId xmlns:a16="http://schemas.microsoft.com/office/drawing/2014/main" id="{EB1F03E3-288D-B8DA-C094-5D5E0E86D8FE}"/>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 name="TextBox 1">
            <a:extLst>
              <a:ext uri="{FF2B5EF4-FFF2-40B4-BE49-F238E27FC236}">
                <a16:creationId xmlns:a16="http://schemas.microsoft.com/office/drawing/2014/main" id="{1FB296BF-2E52-3078-256F-BA9C64F2E82A}"/>
              </a:ext>
            </a:extLst>
          </p:cNvPr>
          <p:cNvSpPr txBox="1"/>
          <p:nvPr/>
        </p:nvSpPr>
        <p:spPr>
          <a:xfrm>
            <a:off x="4865914" y="3570514"/>
            <a:ext cx="2971800" cy="307777"/>
          </a:xfrm>
          <a:prstGeom prst="rect">
            <a:avLst/>
          </a:prstGeom>
          <a:noFill/>
        </p:spPr>
        <p:txBody>
          <a:bodyPr wrap="square" rtlCol="0">
            <a:spAutoFit/>
          </a:bodyPr>
          <a:lstStyle/>
          <a:p>
            <a:pPr algn="ctr"/>
            <a:r>
              <a:rPr lang="en-US" dirty="0">
                <a:hlinkClick r:id="rId3"/>
              </a:rPr>
              <a:t>https://chat.openai.com/chat</a:t>
            </a:r>
            <a:r>
              <a:rPr lang="en-US" dirty="0"/>
              <a:t> </a:t>
            </a:r>
          </a:p>
        </p:txBody>
      </p:sp>
    </p:spTree>
    <p:extLst>
      <p:ext uri="{BB962C8B-B14F-4D97-AF65-F5344CB8AC3E}">
        <p14:creationId xmlns:p14="http://schemas.microsoft.com/office/powerpoint/2010/main" val="2671249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18" name="Google Shape;218;p15" descr="What I learned in the 4-week Deep Learning course on Coursera | by Lico  Takahashi | Becoming Human: Artificial Intelligence Magazine"/>
          <p:cNvPicPr preferRelativeResize="0"/>
          <p:nvPr/>
        </p:nvPicPr>
        <p:blipFill rotWithShape="1">
          <a:blip r:embed="rId3">
            <a:alphaModFix/>
          </a:blip>
          <a:srcRect/>
          <a:stretch/>
        </p:blipFill>
        <p:spPr>
          <a:xfrm>
            <a:off x="1270565" y="968117"/>
            <a:ext cx="9650869" cy="466050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225" name="Google Shape;225;p16"/>
          <p:cNvPicPr preferRelativeResize="0"/>
          <p:nvPr/>
        </p:nvPicPr>
        <p:blipFill rotWithShape="1">
          <a:blip r:embed="rId3">
            <a:alphaModFix/>
          </a:blip>
          <a:srcRect/>
          <a:stretch/>
        </p:blipFill>
        <p:spPr>
          <a:xfrm>
            <a:off x="717550" y="1646734"/>
            <a:ext cx="5378450" cy="4192820"/>
          </a:xfrm>
          <a:prstGeom prst="rect">
            <a:avLst/>
          </a:prstGeom>
          <a:noFill/>
          <a:ln>
            <a:noFill/>
          </a:ln>
          <a:effectLst>
            <a:outerShdw blurRad="292100" dist="139700" dir="2700000" algn="tl" rotWithShape="0">
              <a:srgbClr val="333333">
                <a:alpha val="64705"/>
              </a:srgbClr>
            </a:outerShdw>
          </a:effectLst>
        </p:spPr>
      </p:pic>
      <p:sp>
        <p:nvSpPr>
          <p:cNvPr id="226" name="Google Shape;226;p16"/>
          <p:cNvSpPr txBox="1"/>
          <p:nvPr/>
        </p:nvSpPr>
        <p:spPr>
          <a:xfrm>
            <a:off x="2827996" y="206608"/>
            <a:ext cx="653600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Where Deep Learning Started</a:t>
            </a:r>
            <a:endParaRPr/>
          </a:p>
        </p:txBody>
      </p:sp>
      <p:pic>
        <p:nvPicPr>
          <p:cNvPr id="227" name="Google Shape;227;p16"/>
          <p:cNvPicPr preferRelativeResize="0"/>
          <p:nvPr/>
        </p:nvPicPr>
        <p:blipFill rotWithShape="1">
          <a:blip r:embed="rId4">
            <a:alphaModFix/>
          </a:blip>
          <a:srcRect/>
          <a:stretch/>
        </p:blipFill>
        <p:spPr>
          <a:xfrm>
            <a:off x="6855153" y="1521438"/>
            <a:ext cx="4619297" cy="44434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F0E6F78A-404B-EC8C-7EBB-99230F4269D6}"/>
            </a:ext>
          </a:extLst>
        </p:cNvPr>
        <p:cNvGrpSpPr/>
        <p:nvPr/>
      </p:nvGrpSpPr>
      <p:grpSpPr>
        <a:xfrm>
          <a:off x="0" y="0"/>
          <a:ext cx="0" cy="0"/>
          <a:chOff x="0" y="0"/>
          <a:chExt cx="0" cy="0"/>
        </a:xfrm>
      </p:grpSpPr>
      <p:sp>
        <p:nvSpPr>
          <p:cNvPr id="174" name="Google Shape;174;p12">
            <a:extLst>
              <a:ext uri="{FF2B5EF4-FFF2-40B4-BE49-F238E27FC236}">
                <a16:creationId xmlns:a16="http://schemas.microsoft.com/office/drawing/2014/main" id="{A8258890-9290-CF26-1A0C-2CB984EFCF40}"/>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1026" name="Picture 2" descr="Battle of the biometrics: It's time for Touch ID to swoop back onto the  iPhone">
            <a:extLst>
              <a:ext uri="{FF2B5EF4-FFF2-40B4-BE49-F238E27FC236}">
                <a16:creationId xmlns:a16="http://schemas.microsoft.com/office/drawing/2014/main" id="{EE1E2C63-1C83-C709-6905-07951BE7DB5F}"/>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864385" y="2374135"/>
            <a:ext cx="6463229" cy="36355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Google Shape;175;p12">
            <a:extLst>
              <a:ext uri="{FF2B5EF4-FFF2-40B4-BE49-F238E27FC236}">
                <a16:creationId xmlns:a16="http://schemas.microsoft.com/office/drawing/2014/main" id="{059A2B80-97B5-65E5-DB25-2DE173C2B333}"/>
              </a:ext>
            </a:extLst>
          </p:cNvPr>
          <p:cNvSpPr txBox="1"/>
          <p:nvPr/>
        </p:nvSpPr>
        <p:spPr>
          <a:xfrm>
            <a:off x="1007692" y="815877"/>
            <a:ext cx="101766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Modern Examples: Identity Verification</a:t>
            </a:r>
            <a:endParaRPr dirty="0"/>
          </a:p>
        </p:txBody>
      </p:sp>
    </p:spTree>
    <p:extLst>
      <p:ext uri="{BB962C8B-B14F-4D97-AF65-F5344CB8AC3E}">
        <p14:creationId xmlns:p14="http://schemas.microsoft.com/office/powerpoint/2010/main" val="3000525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dirty="0">
                <a:solidFill>
                  <a:schemeClr val="dk1"/>
                </a:solidFill>
                <a:latin typeface="Economica"/>
                <a:ea typeface="Economica"/>
                <a:cs typeface="Economica"/>
                <a:sym typeface="Economica"/>
              </a:rPr>
              <a:t>Today’s Agenda</a:t>
            </a:r>
            <a:endParaRPr dirty="0"/>
          </a:p>
        </p:txBody>
      </p:sp>
      <p:sp>
        <p:nvSpPr>
          <p:cNvPr id="103" name="Google Shape;103;p2"/>
          <p:cNvSpPr txBox="1"/>
          <p:nvPr/>
        </p:nvSpPr>
        <p:spPr>
          <a:xfrm>
            <a:off x="890337" y="1940249"/>
            <a:ext cx="7886700" cy="35701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dk1"/>
                </a:solidFill>
                <a:latin typeface="Instagram Sans" panose="020B0504040402040103" pitchFamily="34" charset="77"/>
                <a:ea typeface="Quicksand"/>
                <a:cs typeface="Quicksand"/>
                <a:sym typeface="Quicksand"/>
              </a:rPr>
              <a:t>1. COURSE LOGISTICS</a:t>
            </a:r>
            <a:endParaRPr dirty="0">
              <a:latin typeface="Instagram Sans" panose="020B0504040402040103" pitchFamily="34" charset="77"/>
            </a:endParaRPr>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Instagram Sans" panose="020B0504040402040103" pitchFamily="34" charset="77"/>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Instagram Sans" panose="020B0504040402040103" pitchFamily="34" charset="77"/>
                <a:ea typeface="Quicksand"/>
                <a:cs typeface="Quicksand"/>
                <a:sym typeface="Quicksand"/>
              </a:rPr>
              <a:t>Website, schedule, grading and evaluation criteria.</a:t>
            </a:r>
            <a:endParaRPr sz="1600" dirty="0">
              <a:latin typeface="Instagram Sans" panose="020B0504040402040103" pitchFamily="34" charset="77"/>
            </a:endParaRPr>
          </a:p>
          <a:p>
            <a:pPr marL="628650" marR="0" lvl="1" indent="-171450"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Instagram Sans" panose="020B0504040402040103" pitchFamily="34" charset="77"/>
                <a:ea typeface="Quicksand"/>
                <a:cs typeface="Quicksand"/>
                <a:sym typeface="Quicksand"/>
              </a:rPr>
              <a:t>Course textbook, lecture format, etc.</a:t>
            </a:r>
            <a:endParaRPr sz="1600" dirty="0">
              <a:latin typeface="Instagram Sans" panose="020B0504040402040103" pitchFamily="34" charset="77"/>
            </a:endParaRPr>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Instagram Sans" panose="020B0504040402040103" pitchFamily="34" charset="77"/>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Instagram Sans" panose="020B0504040402040103" pitchFamily="34" charset="77"/>
                <a:ea typeface="Quicksand"/>
                <a:cs typeface="Quicksand"/>
                <a:sym typeface="Quicksand"/>
              </a:rPr>
              <a:t>2. INTERESTING USE CASES</a:t>
            </a:r>
            <a:endParaRPr dirty="0">
              <a:latin typeface="Instagram Sans" panose="020B0504040402040103" pitchFamily="34" charset="77"/>
            </a:endParaRPr>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Instagram Sans" panose="020B0504040402040103" pitchFamily="34" charset="77"/>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Instagram Sans" panose="020B0504040402040103" pitchFamily="34" charset="77"/>
                <a:ea typeface="Quicksand"/>
                <a:cs typeface="Quicksand"/>
                <a:sym typeface="Quicksand"/>
              </a:rPr>
              <a:t>Frivolous, academic, and practically useful.</a:t>
            </a:r>
            <a:endParaRPr sz="1600" dirty="0">
              <a:latin typeface="Instagram Sans" panose="020B0504040402040103" pitchFamily="34" charset="77"/>
            </a:endParaRPr>
          </a:p>
          <a:p>
            <a:pPr marL="628650" marR="0" lvl="1" indent="-171450"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Instagram Sans" panose="020B0504040402040103" pitchFamily="34" charset="77"/>
                <a:ea typeface="Quicksand"/>
                <a:cs typeface="Quicksand"/>
                <a:sym typeface="Quicksand"/>
              </a:rPr>
              <a:t>A recent failure, and societal concerns.</a:t>
            </a:r>
            <a:endParaRPr sz="1600" dirty="0">
              <a:latin typeface="Instagram Sans" panose="020B0504040402040103" pitchFamily="34" charset="77"/>
            </a:endParaRPr>
          </a:p>
          <a:p>
            <a:pPr marL="0" marR="0" lvl="0" indent="0" algn="l" rtl="0">
              <a:spcBef>
                <a:spcPts val="0"/>
              </a:spcBef>
              <a:spcAft>
                <a:spcPts val="0"/>
              </a:spcAft>
              <a:buNone/>
            </a:pPr>
            <a:endParaRPr sz="1400" dirty="0">
              <a:solidFill>
                <a:schemeClr val="dk1"/>
              </a:solidFill>
              <a:latin typeface="Instagram Sans" panose="020B0504040402040103" pitchFamily="34" charset="77"/>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Instagram Sans" panose="020B0504040402040103" pitchFamily="34" charset="77"/>
                <a:ea typeface="Quicksand"/>
                <a:cs typeface="Quicksand"/>
                <a:sym typeface="Quicksand"/>
              </a:rPr>
              <a:t>3. QUICK INTRODUCTION</a:t>
            </a:r>
            <a:endParaRPr dirty="0">
              <a:latin typeface="Instagram Sans" panose="020B0504040402040103" pitchFamily="34" charset="77"/>
            </a:endParaRPr>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Instagram Sans" panose="020B0504040402040103" pitchFamily="34" charset="77"/>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Instagram Sans" panose="020B0504040402040103" pitchFamily="34" charset="77"/>
                <a:ea typeface="Quicksand"/>
                <a:cs typeface="Quicksand"/>
                <a:sym typeface="Quicksand"/>
              </a:rPr>
              <a:t>What is a neural network?</a:t>
            </a:r>
            <a:endParaRPr sz="1600" dirty="0">
              <a:latin typeface="Instagram Sans" panose="020B0504040402040103" pitchFamily="34" charset="77"/>
            </a:endParaRPr>
          </a:p>
          <a:p>
            <a:pPr marL="628650" marR="0" lvl="1" indent="-171450"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Instagram Sans" panose="020B0504040402040103" pitchFamily="34" charset="77"/>
                <a:ea typeface="Quicksand"/>
                <a:cs typeface="Quicksand"/>
                <a:sym typeface="Quicksand"/>
              </a:rPr>
              <a:t>How does it work? </a:t>
            </a:r>
            <a:endParaRPr sz="1600" dirty="0">
              <a:latin typeface="Instagram Sans" panose="020B0504040402040103" pitchFamily="34" charset="77"/>
            </a:endParaRPr>
          </a:p>
        </p:txBody>
      </p:sp>
      <p:pic>
        <p:nvPicPr>
          <p:cNvPr id="104" name="Google Shape;104;p2"/>
          <p:cNvPicPr preferRelativeResize="0"/>
          <p:nvPr/>
        </p:nvPicPr>
        <p:blipFill rotWithShape="1">
          <a:blip r:embed="rId3">
            <a:alphaModFix/>
          </a:blip>
          <a:srcRect/>
          <a:stretch/>
        </p:blipFill>
        <p:spPr>
          <a:xfrm>
            <a:off x="6833937" y="1940249"/>
            <a:ext cx="3886200" cy="3886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452DC5-E17B-95CA-3430-1DD8D09510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7" name="Picture 6">
            <a:extLst>
              <a:ext uri="{FF2B5EF4-FFF2-40B4-BE49-F238E27FC236}">
                <a16:creationId xmlns:a16="http://schemas.microsoft.com/office/drawing/2014/main" id="{E09723A6-4348-40B3-F489-F094B441B1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99671" y="1864776"/>
            <a:ext cx="9192658" cy="416918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35F8E563-F4D2-C959-26A2-DE1F621FCD27}"/>
              </a:ext>
            </a:extLst>
          </p:cNvPr>
          <p:cNvPicPr>
            <a:picLocks noChangeAspect="1"/>
          </p:cNvPicPr>
          <p:nvPr/>
        </p:nvPicPr>
        <p:blipFill>
          <a:blip r:embed="rId4"/>
          <a:stretch>
            <a:fillRect/>
          </a:stretch>
        </p:blipFill>
        <p:spPr>
          <a:xfrm>
            <a:off x="9368109" y="1747147"/>
            <a:ext cx="2070972" cy="793550"/>
          </a:xfrm>
          <a:prstGeom prst="rect">
            <a:avLst/>
          </a:prstGeom>
          <a:solidFill>
            <a:srgbClr val="000000"/>
          </a:solidFill>
        </p:spPr>
      </p:pic>
      <p:sp>
        <p:nvSpPr>
          <p:cNvPr id="2" name="Google Shape;175;p12">
            <a:extLst>
              <a:ext uri="{FF2B5EF4-FFF2-40B4-BE49-F238E27FC236}">
                <a16:creationId xmlns:a16="http://schemas.microsoft.com/office/drawing/2014/main" id="{2C1F21FD-8420-2BEE-9298-D3D164C278C3}"/>
              </a:ext>
            </a:extLst>
          </p:cNvPr>
          <p:cNvSpPr txBox="1"/>
          <p:nvPr/>
        </p:nvSpPr>
        <p:spPr>
          <a:xfrm>
            <a:off x="1007693" y="421028"/>
            <a:ext cx="101766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Modern Examples: Fraud Detection</a:t>
            </a:r>
            <a:endParaRPr dirty="0"/>
          </a:p>
        </p:txBody>
      </p:sp>
    </p:spTree>
    <p:extLst>
      <p:ext uri="{BB962C8B-B14F-4D97-AF65-F5344CB8AC3E}">
        <p14:creationId xmlns:p14="http://schemas.microsoft.com/office/powerpoint/2010/main" val="3846059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3B7D6-D669-0020-1DFF-156D44864C8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F168A0-BD9E-2394-3C55-46AFB7B1E3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2" name="Picture 1">
            <a:extLst>
              <a:ext uri="{FF2B5EF4-FFF2-40B4-BE49-F238E27FC236}">
                <a16:creationId xmlns:a16="http://schemas.microsoft.com/office/drawing/2014/main" id="{E4F5FD95-F4F7-7918-CAB6-A4EF52E43C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09800" y="1540619"/>
            <a:ext cx="7772400" cy="4896414"/>
          </a:xfrm>
          <a:prstGeom prst="rect">
            <a:avLst/>
          </a:prstGeom>
          <a:ln>
            <a:noFill/>
          </a:ln>
          <a:effectLst>
            <a:outerShdw blurRad="292100" dist="139700" dir="2700000" algn="tl" rotWithShape="0">
              <a:srgbClr val="333333">
                <a:alpha val="65000"/>
              </a:srgbClr>
            </a:outerShdw>
          </a:effectLst>
        </p:spPr>
      </p:pic>
      <p:sp>
        <p:nvSpPr>
          <p:cNvPr id="3" name="Google Shape;175;p12">
            <a:extLst>
              <a:ext uri="{FF2B5EF4-FFF2-40B4-BE49-F238E27FC236}">
                <a16:creationId xmlns:a16="http://schemas.microsoft.com/office/drawing/2014/main" id="{7CEB21EB-A393-3D0D-07E3-60954C93A8D0}"/>
              </a:ext>
            </a:extLst>
          </p:cNvPr>
          <p:cNvSpPr txBox="1"/>
          <p:nvPr/>
        </p:nvSpPr>
        <p:spPr>
          <a:xfrm>
            <a:off x="1007693" y="332888"/>
            <a:ext cx="101766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Modern Examples: Fake Review Detection</a:t>
            </a:r>
            <a:endParaRPr dirty="0"/>
          </a:p>
        </p:txBody>
      </p:sp>
    </p:spTree>
    <p:extLst>
      <p:ext uri="{BB962C8B-B14F-4D97-AF65-F5344CB8AC3E}">
        <p14:creationId xmlns:p14="http://schemas.microsoft.com/office/powerpoint/2010/main" val="288284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A8755E-CC40-6F75-BDB5-F494D16558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6146" name="Picture 2" descr="a map of a city with buildings and a clock">
            <a:extLst>
              <a:ext uri="{FF2B5EF4-FFF2-40B4-BE49-F238E27FC236}">
                <a16:creationId xmlns:a16="http://schemas.microsoft.com/office/drawing/2014/main" id="{C1573426-E5F9-41D3-7B19-7A28C1B0304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147502" y="1732452"/>
            <a:ext cx="7896995" cy="42631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971DED-92EC-3BD5-4906-08480A9AD098}"/>
              </a:ext>
            </a:extLst>
          </p:cNvPr>
          <p:cNvPicPr>
            <a:picLocks noChangeAspect="1"/>
          </p:cNvPicPr>
          <p:nvPr/>
        </p:nvPicPr>
        <p:blipFill>
          <a:blip r:embed="rId3"/>
          <a:stretch>
            <a:fillRect/>
          </a:stretch>
        </p:blipFill>
        <p:spPr>
          <a:xfrm>
            <a:off x="9654759" y="735404"/>
            <a:ext cx="1270000" cy="254000"/>
          </a:xfrm>
          <a:prstGeom prst="rect">
            <a:avLst/>
          </a:prstGeom>
        </p:spPr>
      </p:pic>
      <p:sp>
        <p:nvSpPr>
          <p:cNvPr id="3" name="Google Shape;175;p12">
            <a:extLst>
              <a:ext uri="{FF2B5EF4-FFF2-40B4-BE49-F238E27FC236}">
                <a16:creationId xmlns:a16="http://schemas.microsoft.com/office/drawing/2014/main" id="{BDB83B4B-417B-C48A-2B7B-069F72F97BC9}"/>
              </a:ext>
            </a:extLst>
          </p:cNvPr>
          <p:cNvSpPr txBox="1"/>
          <p:nvPr/>
        </p:nvSpPr>
        <p:spPr>
          <a:xfrm>
            <a:off x="1007692" y="400759"/>
            <a:ext cx="101766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Modern Examples: Gunfire Detection</a:t>
            </a:r>
            <a:endParaRPr dirty="0"/>
          </a:p>
        </p:txBody>
      </p:sp>
    </p:spTree>
    <p:extLst>
      <p:ext uri="{BB962C8B-B14F-4D97-AF65-F5344CB8AC3E}">
        <p14:creationId xmlns:p14="http://schemas.microsoft.com/office/powerpoint/2010/main" val="1836420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A03B29-CFE6-CAD3-3FB7-97B6158F72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8" name="Picture 7">
            <a:extLst>
              <a:ext uri="{FF2B5EF4-FFF2-40B4-BE49-F238E27FC236}">
                <a16:creationId xmlns:a16="http://schemas.microsoft.com/office/drawing/2014/main" id="{5EFBA1BD-61DC-46A6-95AF-0C734A43804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65346" y="1590114"/>
            <a:ext cx="9461308" cy="4392045"/>
          </a:xfrm>
          <a:prstGeom prst="rect">
            <a:avLst/>
          </a:prstGeom>
        </p:spPr>
      </p:pic>
      <p:sp>
        <p:nvSpPr>
          <p:cNvPr id="2" name="Google Shape;175;p12">
            <a:extLst>
              <a:ext uri="{FF2B5EF4-FFF2-40B4-BE49-F238E27FC236}">
                <a16:creationId xmlns:a16="http://schemas.microsoft.com/office/drawing/2014/main" id="{CEA67680-087F-F406-90AE-D058E3D250A3}"/>
              </a:ext>
            </a:extLst>
          </p:cNvPr>
          <p:cNvSpPr txBox="1"/>
          <p:nvPr/>
        </p:nvSpPr>
        <p:spPr>
          <a:xfrm>
            <a:off x="1007693" y="414196"/>
            <a:ext cx="101766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Modern Examples: Part Failure Prediction</a:t>
            </a:r>
            <a:endParaRPr dirty="0"/>
          </a:p>
        </p:txBody>
      </p:sp>
    </p:spTree>
    <p:extLst>
      <p:ext uri="{BB962C8B-B14F-4D97-AF65-F5344CB8AC3E}">
        <p14:creationId xmlns:p14="http://schemas.microsoft.com/office/powerpoint/2010/main" val="3978296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7863D-93A7-86BA-60F8-5A160718D24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667DFF-A97B-87FA-4395-6775EAADFD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2" name="Picture 1">
            <a:extLst>
              <a:ext uri="{FF2B5EF4-FFF2-40B4-BE49-F238E27FC236}">
                <a16:creationId xmlns:a16="http://schemas.microsoft.com/office/drawing/2014/main" id="{330A0701-B8C7-F976-CF91-D78313147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47547" y="1361858"/>
            <a:ext cx="8696899" cy="4857551"/>
          </a:xfrm>
          <a:prstGeom prst="rect">
            <a:avLst/>
          </a:prstGeom>
        </p:spPr>
      </p:pic>
      <p:sp>
        <p:nvSpPr>
          <p:cNvPr id="3" name="Google Shape;175;p12">
            <a:extLst>
              <a:ext uri="{FF2B5EF4-FFF2-40B4-BE49-F238E27FC236}">
                <a16:creationId xmlns:a16="http://schemas.microsoft.com/office/drawing/2014/main" id="{8C00F393-CFE0-D1EB-66EE-848C4CDB1D09}"/>
              </a:ext>
            </a:extLst>
          </p:cNvPr>
          <p:cNvSpPr txBox="1"/>
          <p:nvPr/>
        </p:nvSpPr>
        <p:spPr>
          <a:xfrm>
            <a:off x="1007689" y="176946"/>
            <a:ext cx="101766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Modern Examples: Audio Transcription</a:t>
            </a:r>
            <a:endParaRPr dirty="0"/>
          </a:p>
        </p:txBody>
      </p:sp>
    </p:spTree>
    <p:extLst>
      <p:ext uri="{BB962C8B-B14F-4D97-AF65-F5344CB8AC3E}">
        <p14:creationId xmlns:p14="http://schemas.microsoft.com/office/powerpoint/2010/main" val="2549028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5EF642-8E17-7BAE-AA20-D2C3EE0702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5" name="Picture 4">
            <a:extLst>
              <a:ext uri="{FF2B5EF4-FFF2-40B4-BE49-F238E27FC236}">
                <a16:creationId xmlns:a16="http://schemas.microsoft.com/office/drawing/2014/main" id="{48D092A0-617A-EEFD-85DC-52307779E93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630" y="1485191"/>
            <a:ext cx="11092736" cy="4710037"/>
          </a:xfrm>
          <a:prstGeom prst="rect">
            <a:avLst/>
          </a:prstGeom>
          <a:ln>
            <a:noFill/>
          </a:ln>
          <a:effectLst>
            <a:outerShdw blurRad="292100" dist="139700" dir="2700000" algn="tl" rotWithShape="0">
              <a:srgbClr val="333333">
                <a:alpha val="65000"/>
              </a:srgbClr>
            </a:outerShdw>
          </a:effectLst>
        </p:spPr>
      </p:pic>
      <p:sp>
        <p:nvSpPr>
          <p:cNvPr id="7" name="Google Shape;175;p12">
            <a:extLst>
              <a:ext uri="{FF2B5EF4-FFF2-40B4-BE49-F238E27FC236}">
                <a16:creationId xmlns:a16="http://schemas.microsoft.com/office/drawing/2014/main" id="{4B6D9187-F855-431A-5921-BF9ED5965CEF}"/>
              </a:ext>
            </a:extLst>
          </p:cNvPr>
          <p:cNvSpPr txBox="1"/>
          <p:nvPr/>
        </p:nvSpPr>
        <p:spPr>
          <a:xfrm>
            <a:off x="1267237" y="301588"/>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Audio Translation</a:t>
            </a:r>
            <a:endParaRPr dirty="0"/>
          </a:p>
        </p:txBody>
      </p:sp>
    </p:spTree>
    <p:extLst>
      <p:ext uri="{BB962C8B-B14F-4D97-AF65-F5344CB8AC3E}">
        <p14:creationId xmlns:p14="http://schemas.microsoft.com/office/powerpoint/2010/main" val="2597422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8814A-DE90-AB25-D0E8-4990E378E3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EA0649-7A10-7288-0AA0-5482F73C38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2" name="Picture 1">
            <a:extLst>
              <a:ext uri="{FF2B5EF4-FFF2-40B4-BE49-F238E27FC236}">
                <a16:creationId xmlns:a16="http://schemas.microsoft.com/office/drawing/2014/main" id="{AAFFF162-CB30-CC17-E96A-A88F81BBD4A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09797" y="1315117"/>
            <a:ext cx="7772400" cy="5241295"/>
          </a:xfrm>
          <a:prstGeom prst="rect">
            <a:avLst/>
          </a:prstGeom>
          <a:ln>
            <a:noFill/>
          </a:ln>
          <a:effectLst>
            <a:outerShdw blurRad="292100" dist="139700" dir="2700000" algn="tl" rotWithShape="0">
              <a:srgbClr val="333333">
                <a:alpha val="65000"/>
              </a:srgbClr>
            </a:outerShdw>
          </a:effectLst>
        </p:spPr>
      </p:pic>
      <p:sp>
        <p:nvSpPr>
          <p:cNvPr id="3" name="Google Shape;175;p12">
            <a:extLst>
              <a:ext uri="{FF2B5EF4-FFF2-40B4-BE49-F238E27FC236}">
                <a16:creationId xmlns:a16="http://schemas.microsoft.com/office/drawing/2014/main" id="{E1351E2C-A2A6-8155-712A-577C2EFE67AB}"/>
              </a:ext>
            </a:extLst>
          </p:cNvPr>
          <p:cNvSpPr txBox="1"/>
          <p:nvPr/>
        </p:nvSpPr>
        <p:spPr>
          <a:xfrm>
            <a:off x="1007690" y="136525"/>
            <a:ext cx="101766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Modern Examples: AI Text Detector</a:t>
            </a:r>
            <a:endParaRPr dirty="0"/>
          </a:p>
        </p:txBody>
      </p:sp>
    </p:spTree>
    <p:extLst>
      <p:ext uri="{BB962C8B-B14F-4D97-AF65-F5344CB8AC3E}">
        <p14:creationId xmlns:p14="http://schemas.microsoft.com/office/powerpoint/2010/main" val="81186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pic>
        <p:nvPicPr>
          <p:cNvPr id="3" name="Picture 2">
            <a:extLst>
              <a:ext uri="{FF2B5EF4-FFF2-40B4-BE49-F238E27FC236}">
                <a16:creationId xmlns:a16="http://schemas.microsoft.com/office/drawing/2014/main" id="{AEA71E0E-93DC-3FC4-DC3C-5E06ADAC21D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88418" y="1783340"/>
            <a:ext cx="5851236" cy="3291320"/>
          </a:xfrm>
          <a:prstGeom prst="rect">
            <a:avLst/>
          </a:prstGeom>
          <a:ln>
            <a:noFill/>
          </a:ln>
          <a:effectLst>
            <a:outerShdw blurRad="292100" dist="139700" dir="2700000" algn="tl" rotWithShape="0">
              <a:srgbClr val="333333">
                <a:alpha val="65000"/>
              </a:srgbClr>
            </a:outerShdw>
          </a:effectLst>
        </p:spPr>
      </p:pic>
      <p:sp>
        <p:nvSpPr>
          <p:cNvPr id="4" name="Google Shape;234;p17">
            <a:extLst>
              <a:ext uri="{FF2B5EF4-FFF2-40B4-BE49-F238E27FC236}">
                <a16:creationId xmlns:a16="http://schemas.microsoft.com/office/drawing/2014/main" id="{AF0E48CA-CD4D-3772-5C52-05C4B0674711}"/>
              </a:ext>
            </a:extLst>
          </p:cNvPr>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These Technologies Bring New Problems</a:t>
            </a:r>
            <a:endParaRPr dirty="0"/>
          </a:p>
        </p:txBody>
      </p:sp>
      <p:pic>
        <p:nvPicPr>
          <p:cNvPr id="5" name="Picture 4">
            <a:extLst>
              <a:ext uri="{FF2B5EF4-FFF2-40B4-BE49-F238E27FC236}">
                <a16:creationId xmlns:a16="http://schemas.microsoft.com/office/drawing/2014/main" id="{77D363AE-2AA5-4E78-A827-7A3DAE297E7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80715" y="1449004"/>
            <a:ext cx="5722867" cy="329132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8F1ED52-BCC4-D265-B17A-4D83FBFFF0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65464" y="3650602"/>
            <a:ext cx="5611290" cy="297548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2228" y="2240174"/>
            <a:ext cx="5614749" cy="3017408"/>
          </a:xfrm>
          <a:prstGeom prst="rect">
            <a:avLst/>
          </a:prstGeom>
          <a:noFill/>
          <a:ln>
            <a:noFill/>
          </a:ln>
          <a:effectLst>
            <a:outerShdw blurRad="292100" dist="139700" dir="2700000" algn="tl" rotWithShape="0">
              <a:srgbClr val="333333">
                <a:alpha val="64705"/>
              </a:srgbClr>
            </a:outerShdw>
          </a:effectLst>
        </p:spPr>
      </p:pic>
      <p:sp>
        <p:nvSpPr>
          <p:cNvPr id="2" name="Google Shape;234;p17">
            <a:extLst>
              <a:ext uri="{FF2B5EF4-FFF2-40B4-BE49-F238E27FC236}">
                <a16:creationId xmlns:a16="http://schemas.microsoft.com/office/drawing/2014/main" id="{AAC9EBAA-7616-9C2C-422F-728E1E0EBC44}"/>
              </a:ext>
            </a:extLst>
          </p:cNvPr>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Business Process / Model Still Matters</a:t>
            </a:r>
            <a:endParaRPr dirty="0"/>
          </a:p>
        </p:txBody>
      </p:sp>
      <p:pic>
        <p:nvPicPr>
          <p:cNvPr id="3" name="Picture 2">
            <a:extLst>
              <a:ext uri="{FF2B5EF4-FFF2-40B4-BE49-F238E27FC236}">
                <a16:creationId xmlns:a16="http://schemas.microsoft.com/office/drawing/2014/main" id="{5C0EC94B-FE3F-5F4A-7583-EB9D1E7640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7862" y="1669280"/>
            <a:ext cx="5301534" cy="471604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5"/>
          <p:cNvSpPr txBox="1"/>
          <p:nvPr/>
        </p:nvSpPr>
        <p:spPr>
          <a:xfrm>
            <a:off x="2865521" y="40013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AI In the News</a:t>
            </a:r>
            <a:endParaRPr dirty="0"/>
          </a:p>
        </p:txBody>
      </p:sp>
      <p:pic>
        <p:nvPicPr>
          <p:cNvPr id="3" name="Picture 2">
            <a:extLst>
              <a:ext uri="{FF2B5EF4-FFF2-40B4-BE49-F238E27FC236}">
                <a16:creationId xmlns:a16="http://schemas.microsoft.com/office/drawing/2014/main" id="{EF0B3260-58BB-6819-7995-5397890BDC1E}"/>
              </a:ext>
            </a:extLst>
          </p:cNvPr>
          <p:cNvPicPr>
            <a:picLocks noChangeAspect="1"/>
          </p:cNvPicPr>
          <p:nvPr/>
        </p:nvPicPr>
        <p:blipFill>
          <a:blip r:embed="rId3"/>
          <a:stretch>
            <a:fillRect/>
          </a:stretch>
        </p:blipFill>
        <p:spPr>
          <a:xfrm>
            <a:off x="2055421" y="1461548"/>
            <a:ext cx="7772400" cy="2074871"/>
          </a:xfrm>
          <a:prstGeom prst="rect">
            <a:avLst/>
          </a:prstGeom>
          <a:ln>
            <a:noFill/>
          </a:ln>
          <a:effectLst>
            <a:outerShdw blurRad="292100" dist="139700" dir="2700000" algn="tl" rotWithShape="0">
              <a:srgbClr val="333333">
                <a:alpha val="65000"/>
              </a:srgbClr>
            </a:outerShdw>
          </a:effectLst>
        </p:spPr>
      </p:pic>
      <p:pic>
        <p:nvPicPr>
          <p:cNvPr id="1026" name="Picture 2" descr="As Apple and Google announce partnership: This 'dinner photo' of Tim Cook and Sundar Pichai goes viral">
            <a:extLst>
              <a:ext uri="{FF2B5EF4-FFF2-40B4-BE49-F238E27FC236}">
                <a16:creationId xmlns:a16="http://schemas.microsoft.com/office/drawing/2014/main" id="{AB9F4656-9556-363C-95EA-6C009F240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621" y="3828964"/>
            <a:ext cx="5080000" cy="26289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782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3" name="Google Shape;102;p2">
            <a:extLst>
              <a:ext uri="{FF2B5EF4-FFF2-40B4-BE49-F238E27FC236}">
                <a16:creationId xmlns:a16="http://schemas.microsoft.com/office/drawing/2014/main" id="{477E0658-9159-99E7-BC90-6E4007C20E0B}"/>
              </a:ext>
            </a:extLst>
          </p:cNvPr>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dirty="0">
                <a:solidFill>
                  <a:schemeClr val="dk1"/>
                </a:solidFill>
                <a:latin typeface="Economica"/>
                <a:ea typeface="Economica"/>
                <a:cs typeface="Economica"/>
                <a:sym typeface="Economica"/>
              </a:rPr>
              <a:t>My Background</a:t>
            </a:r>
            <a:endParaRPr dirty="0"/>
          </a:p>
        </p:txBody>
      </p:sp>
      <p:grpSp>
        <p:nvGrpSpPr>
          <p:cNvPr id="15" name="Group 14">
            <a:extLst>
              <a:ext uri="{FF2B5EF4-FFF2-40B4-BE49-F238E27FC236}">
                <a16:creationId xmlns:a16="http://schemas.microsoft.com/office/drawing/2014/main" id="{59184253-13CC-F4B8-1425-69754CEA4D4E}"/>
              </a:ext>
            </a:extLst>
          </p:cNvPr>
          <p:cNvGrpSpPr/>
          <p:nvPr/>
        </p:nvGrpSpPr>
        <p:grpSpPr>
          <a:xfrm>
            <a:off x="916558" y="2348780"/>
            <a:ext cx="10358881" cy="2898441"/>
            <a:chOff x="686759" y="2175240"/>
            <a:chExt cx="10358881" cy="2898441"/>
          </a:xfrm>
        </p:grpSpPr>
        <p:pic>
          <p:nvPicPr>
            <p:cNvPr id="120" name="Google Shape;120;p3" descr="Accenture | Save the Children"/>
            <p:cNvPicPr preferRelativeResize="0"/>
            <p:nvPr/>
          </p:nvPicPr>
          <p:blipFill rotWithShape="1">
            <a:blip r:embed="rId3">
              <a:alphaModFix/>
            </a:blip>
            <a:srcRect/>
            <a:stretch/>
          </p:blipFill>
          <p:spPr>
            <a:xfrm>
              <a:off x="2287770" y="3107694"/>
              <a:ext cx="1718072" cy="832344"/>
            </a:xfrm>
            <a:prstGeom prst="rect">
              <a:avLst/>
            </a:prstGeom>
            <a:noFill/>
            <a:ln>
              <a:noFill/>
            </a:ln>
          </p:spPr>
        </p:pic>
        <p:pic>
          <p:nvPicPr>
            <p:cNvPr id="121" name="Google Shape;121;p3" descr="Toronto&amp;#39;s New Flag. You&amp;#39;re probably thinking “what… | by Matt Hryhorsky |  By Filament | Medium"/>
            <p:cNvPicPr preferRelativeResize="0"/>
            <p:nvPr/>
          </p:nvPicPr>
          <p:blipFill rotWithShape="1">
            <a:blip r:embed="rId4">
              <a:alphaModFix/>
            </a:blip>
            <a:srcRect/>
            <a:stretch/>
          </p:blipFill>
          <p:spPr>
            <a:xfrm>
              <a:off x="686759" y="3009859"/>
              <a:ext cx="1440482" cy="696122"/>
            </a:xfrm>
            <a:prstGeom prst="rect">
              <a:avLst/>
            </a:prstGeom>
            <a:noFill/>
            <a:ln>
              <a:noFill/>
            </a:ln>
            <a:effectLst>
              <a:outerShdw blurRad="292100" dist="139700" dir="2700000" algn="tl" rotWithShape="0">
                <a:srgbClr val="333333">
                  <a:alpha val="64705"/>
                </a:srgbClr>
              </a:outerShdw>
            </a:effectLst>
          </p:spPr>
        </p:pic>
        <p:pic>
          <p:nvPicPr>
            <p:cNvPr id="1026" name="Picture 2" descr="McMaster University – Crown Education">
              <a:extLst>
                <a:ext uri="{FF2B5EF4-FFF2-40B4-BE49-F238E27FC236}">
                  <a16:creationId xmlns:a16="http://schemas.microsoft.com/office/drawing/2014/main" id="{383ADBBD-DDC0-9E78-8D62-82762BB6D26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a:fillRect/>
            </a:stretch>
          </p:blipFill>
          <p:spPr bwMode="auto">
            <a:xfrm>
              <a:off x="1706323" y="2175240"/>
              <a:ext cx="1440483" cy="8230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mple University - Wikipedia">
              <a:extLst>
                <a:ext uri="{FF2B5EF4-FFF2-40B4-BE49-F238E27FC236}">
                  <a16:creationId xmlns:a16="http://schemas.microsoft.com/office/drawing/2014/main" id="{9D0C6115-4601-82D5-6D5E-376DE9B905D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520138" y="3045349"/>
              <a:ext cx="760186" cy="8696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iversity Of Minnesota Logo PNG Vector (SVG) Free Download">
              <a:extLst>
                <a:ext uri="{FF2B5EF4-FFF2-40B4-BE49-F238E27FC236}">
                  <a16:creationId xmlns:a16="http://schemas.microsoft.com/office/drawing/2014/main" id="{6E156096-CCF0-C56F-9E30-8E965F91B53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989601" y="2654698"/>
              <a:ext cx="1639784" cy="16397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oston University Terriers Logo and symbol, meaning, history, PNG, brand">
              <a:extLst>
                <a:ext uri="{FF2B5EF4-FFF2-40B4-BE49-F238E27FC236}">
                  <a16:creationId xmlns:a16="http://schemas.microsoft.com/office/drawing/2014/main" id="{7D72FA31-FA65-E912-FB0E-ABB3CF2CDFB0}"/>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281266" y="2432949"/>
              <a:ext cx="1643537" cy="92497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icrosoft | Microsoft Wiki | Fandom">
              <a:extLst>
                <a:ext uri="{FF2B5EF4-FFF2-40B4-BE49-F238E27FC236}">
                  <a16:creationId xmlns:a16="http://schemas.microsoft.com/office/drawing/2014/main" id="{AF3E3FDA-FB67-618F-75E3-E4B8AD3CDAFE}"/>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982658" y="2586746"/>
              <a:ext cx="1067049" cy="2764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a:extLst>
                <a:ext uri="{FF2B5EF4-FFF2-40B4-BE49-F238E27FC236}">
                  <a16:creationId xmlns:a16="http://schemas.microsoft.com/office/drawing/2014/main" id="{4443BBD0-40B8-A4FD-46D3-16B49A52BD4F}"/>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160431" y="4013251"/>
              <a:ext cx="1885209" cy="10604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1E59D02-481F-5A8A-2F05-94718C273A0C}"/>
                </a:ext>
              </a:extLst>
            </p:cNvPr>
            <p:cNvCxnSpPr>
              <a:cxnSpLocks/>
              <a:stCxn id="120" idx="3"/>
            </p:cNvCxnSpPr>
            <p:nvPr/>
          </p:nvCxnSpPr>
          <p:spPr>
            <a:xfrm>
              <a:off x="4005842" y="3523866"/>
              <a:ext cx="3761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95DFC68-2BD6-1955-460A-3B2A9969645D}"/>
                </a:ext>
              </a:extLst>
            </p:cNvPr>
            <p:cNvCxnSpPr>
              <a:cxnSpLocks/>
            </p:cNvCxnSpPr>
            <p:nvPr/>
          </p:nvCxnSpPr>
          <p:spPr>
            <a:xfrm>
              <a:off x="5488279" y="3523866"/>
              <a:ext cx="3761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0688618-32BF-850B-08DB-6C6F15FCE814}"/>
                </a:ext>
              </a:extLst>
            </p:cNvPr>
            <p:cNvCxnSpPr>
              <a:cxnSpLocks/>
            </p:cNvCxnSpPr>
            <p:nvPr/>
          </p:nvCxnSpPr>
          <p:spPr>
            <a:xfrm flipV="1">
              <a:off x="7694835" y="3045349"/>
              <a:ext cx="1465596" cy="4785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DDA5242-0F75-6DD8-E0A9-47D331543626}"/>
                </a:ext>
              </a:extLst>
            </p:cNvPr>
            <p:cNvCxnSpPr>
              <a:cxnSpLocks/>
            </p:cNvCxnSpPr>
            <p:nvPr/>
          </p:nvCxnSpPr>
          <p:spPr>
            <a:xfrm>
              <a:off x="7694835" y="3705981"/>
              <a:ext cx="1354162" cy="7581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9A0096EA-46EF-7374-2672-D3563198E09E}"/>
              </a:ext>
            </a:extLst>
          </p:cNvPr>
          <p:cNvSpPr txBox="1"/>
          <p:nvPr/>
        </p:nvSpPr>
        <p:spPr>
          <a:xfrm>
            <a:off x="1565991" y="4257671"/>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Pre-2010</a:t>
            </a:r>
            <a:endParaRPr lang="en-US" u="sng" dirty="0"/>
          </a:p>
        </p:txBody>
      </p:sp>
      <p:sp>
        <p:nvSpPr>
          <p:cNvPr id="18" name="TextBox 17">
            <a:extLst>
              <a:ext uri="{FF2B5EF4-FFF2-40B4-BE49-F238E27FC236}">
                <a16:creationId xmlns:a16="http://schemas.microsoft.com/office/drawing/2014/main" id="{75713FF5-3AFD-3A54-6409-FDE116B1F62A}"/>
              </a:ext>
            </a:extLst>
          </p:cNvPr>
          <p:cNvSpPr txBox="1"/>
          <p:nvPr/>
        </p:nvSpPr>
        <p:spPr>
          <a:xfrm>
            <a:off x="4152073" y="4257671"/>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2010-2013</a:t>
            </a:r>
            <a:endParaRPr lang="en-US" u="sng" dirty="0"/>
          </a:p>
        </p:txBody>
      </p:sp>
      <p:sp>
        <p:nvSpPr>
          <p:cNvPr id="19" name="TextBox 18">
            <a:extLst>
              <a:ext uri="{FF2B5EF4-FFF2-40B4-BE49-F238E27FC236}">
                <a16:creationId xmlns:a16="http://schemas.microsoft.com/office/drawing/2014/main" id="{97DD6FFA-BD02-426C-9911-25BB28446250}"/>
              </a:ext>
            </a:extLst>
          </p:cNvPr>
          <p:cNvSpPr txBox="1"/>
          <p:nvPr/>
        </p:nvSpPr>
        <p:spPr>
          <a:xfrm>
            <a:off x="6094231" y="4251302"/>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2013-2021</a:t>
            </a:r>
            <a:endParaRPr lang="en-US" u="sng" dirty="0"/>
          </a:p>
        </p:txBody>
      </p:sp>
      <p:sp>
        <p:nvSpPr>
          <p:cNvPr id="20" name="TextBox 19">
            <a:extLst>
              <a:ext uri="{FF2B5EF4-FFF2-40B4-BE49-F238E27FC236}">
                <a16:creationId xmlns:a16="http://schemas.microsoft.com/office/drawing/2014/main" id="{F8AC5687-8BE4-FA99-C597-DBBE65245183}"/>
              </a:ext>
            </a:extLst>
          </p:cNvPr>
          <p:cNvSpPr txBox="1"/>
          <p:nvPr/>
        </p:nvSpPr>
        <p:spPr>
          <a:xfrm>
            <a:off x="9278796" y="5210061"/>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2021-Today</a:t>
            </a:r>
            <a:endParaRPr lang="en-US" u="sng"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6658AD9C-3191-FBD4-5AB5-BB42CC2AA78D}"/>
            </a:ext>
          </a:extLst>
        </p:cNvPr>
        <p:cNvGrpSpPr/>
        <p:nvPr/>
      </p:nvGrpSpPr>
      <p:grpSpPr>
        <a:xfrm>
          <a:off x="0" y="0"/>
          <a:ext cx="0" cy="0"/>
          <a:chOff x="0" y="0"/>
          <a:chExt cx="0" cy="0"/>
        </a:xfrm>
      </p:grpSpPr>
      <p:sp>
        <p:nvSpPr>
          <p:cNvPr id="135" name="Google Shape;135;p5">
            <a:extLst>
              <a:ext uri="{FF2B5EF4-FFF2-40B4-BE49-F238E27FC236}">
                <a16:creationId xmlns:a16="http://schemas.microsoft.com/office/drawing/2014/main" id="{34EECC21-3D37-B013-D94C-7C6EE39C4000}"/>
              </a:ext>
            </a:extLst>
          </p:cNvPr>
          <p:cNvSpPr txBox="1"/>
          <p:nvPr/>
        </p:nvSpPr>
        <p:spPr>
          <a:xfrm>
            <a:off x="2865521" y="40013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AI In the News</a:t>
            </a:r>
            <a:endParaRPr dirty="0"/>
          </a:p>
        </p:txBody>
      </p:sp>
      <p:pic>
        <p:nvPicPr>
          <p:cNvPr id="2" name="Picture 1">
            <a:extLst>
              <a:ext uri="{FF2B5EF4-FFF2-40B4-BE49-F238E27FC236}">
                <a16:creationId xmlns:a16="http://schemas.microsoft.com/office/drawing/2014/main" id="{9643213E-FE92-6503-A438-7B7D7B5C3366}"/>
              </a:ext>
            </a:extLst>
          </p:cNvPr>
          <p:cNvPicPr>
            <a:picLocks noChangeAspect="1"/>
          </p:cNvPicPr>
          <p:nvPr/>
        </p:nvPicPr>
        <p:blipFill>
          <a:blip r:embed="rId3"/>
          <a:stretch>
            <a:fillRect/>
          </a:stretch>
        </p:blipFill>
        <p:spPr>
          <a:xfrm>
            <a:off x="2209799" y="1709887"/>
            <a:ext cx="7772400" cy="40557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7334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5"/>
          <p:cNvSpPr txBox="1"/>
          <p:nvPr/>
        </p:nvSpPr>
        <p:spPr>
          <a:xfrm>
            <a:off x="3151935" y="2522567"/>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How It Works, Conceptually</a:t>
            </a:r>
            <a:endParaRPr/>
          </a:p>
        </p:txBody>
      </p:sp>
      <p:sp>
        <p:nvSpPr>
          <p:cNvPr id="279" name="Google Shape;2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286" name="Google Shape;286;p26"/>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87" name="Google Shape;287;p26"/>
          <p:cNvPicPr preferRelativeResize="0"/>
          <p:nvPr/>
        </p:nvPicPr>
        <p:blipFill rotWithShape="1">
          <a:blip r:embed="rId3">
            <a:alphaModFix/>
          </a:blip>
          <a:srcRect/>
          <a:stretch/>
        </p:blipFill>
        <p:spPr>
          <a:xfrm>
            <a:off x="639012" y="2649073"/>
            <a:ext cx="5356226" cy="2672227"/>
          </a:xfrm>
          <a:prstGeom prst="rect">
            <a:avLst/>
          </a:prstGeom>
          <a:noFill/>
          <a:ln>
            <a:noFill/>
          </a:ln>
        </p:spPr>
      </p:pic>
      <p:pic>
        <p:nvPicPr>
          <p:cNvPr id="288" name="Google Shape;288;p26" descr="The structure of a simple Multi-Layer Feedfoward Neural Network | Download  Scientific Diagram"/>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722242" y="2212974"/>
            <a:ext cx="4979867" cy="361202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93"/>
        <p:cNvGrpSpPr/>
        <p:nvPr/>
      </p:nvGrpSpPr>
      <p:grpSpPr>
        <a:xfrm>
          <a:off x="0" y="0"/>
          <a:ext cx="0" cy="0"/>
          <a:chOff x="0" y="0"/>
          <a:chExt cx="0" cy="0"/>
        </a:xfrm>
      </p:grpSpPr>
      <p:sp>
        <p:nvSpPr>
          <p:cNvPr id="294" name="Google Shape;29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295" name="Google Shape;295;p27"/>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3074" name="Picture 2" descr="What is Perceptron - GeeksforGeeks">
            <a:extLst>
              <a:ext uri="{FF2B5EF4-FFF2-40B4-BE49-F238E27FC236}">
                <a16:creationId xmlns:a16="http://schemas.microsoft.com/office/drawing/2014/main" id="{AD0D2CE1-6FF8-36C5-3917-A5D658E8E07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01174" y="1912917"/>
            <a:ext cx="7589652" cy="3794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303" name="Google Shape;303;p28"/>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Loss Function (Error)</a:t>
            </a:r>
            <a:endParaRPr/>
          </a:p>
        </p:txBody>
      </p:sp>
      <p:pic>
        <p:nvPicPr>
          <p:cNvPr id="304" name="Google Shape;304;p28"/>
          <p:cNvPicPr preferRelativeResize="0"/>
          <p:nvPr/>
        </p:nvPicPr>
        <p:blipFill rotWithShape="1">
          <a:blip r:embed="rId3">
            <a:alphaModFix/>
          </a:blip>
          <a:srcRect/>
          <a:stretch/>
        </p:blipFill>
        <p:spPr>
          <a:xfrm>
            <a:off x="3409947" y="1778000"/>
            <a:ext cx="5372100" cy="4419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311" name="Google Shape;311;p29"/>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Optimization</a:t>
            </a:r>
            <a:endParaRPr/>
          </a:p>
        </p:txBody>
      </p:sp>
      <p:pic>
        <p:nvPicPr>
          <p:cNvPr id="312" name="Google Shape;312;p29"/>
          <p:cNvPicPr preferRelativeResize="0"/>
          <p:nvPr/>
        </p:nvPicPr>
        <p:blipFill rotWithShape="1">
          <a:blip r:embed="rId3">
            <a:alphaModFix/>
          </a:blip>
          <a:srcRect/>
          <a:stretch/>
        </p:blipFill>
        <p:spPr>
          <a:xfrm>
            <a:off x="3200397" y="1720850"/>
            <a:ext cx="5791200" cy="4419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318" name="Google Shape;318;p30"/>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
        <p:nvSpPr>
          <p:cNvPr id="319" name="Google Shape;319;p30"/>
          <p:cNvSpPr txBox="1"/>
          <p:nvPr/>
        </p:nvSpPr>
        <p:spPr>
          <a:xfrm>
            <a:off x="787400" y="1786055"/>
            <a:ext cx="9982200" cy="10464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COMPLEX RELATIONSHIPS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Complex, non-linear, interactive relationships and mappings; common use cases involve unstructured (high dimensional) data. Deep learning techniques remove the need for feature engineering, a daunting task. </a:t>
            </a:r>
            <a:endParaRPr/>
          </a:p>
        </p:txBody>
      </p:sp>
      <p:pic>
        <p:nvPicPr>
          <p:cNvPr id="320" name="Google Shape;320;p30" descr="Feature Extraction Pipeline in Deep Learning Convolutional Neural... |  Download Scientific Diagram"/>
          <p:cNvPicPr preferRelativeResize="0"/>
          <p:nvPr/>
        </p:nvPicPr>
        <p:blipFill rotWithShape="1">
          <a:blip r:embed="rId3">
            <a:alphaModFix/>
          </a:blip>
          <a:srcRect/>
          <a:stretch/>
        </p:blipFill>
        <p:spPr>
          <a:xfrm>
            <a:off x="698499" y="3356401"/>
            <a:ext cx="10795000" cy="2260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326" name="Google Shape;326;p31"/>
          <p:cNvSpPr txBox="1"/>
          <p:nvPr/>
        </p:nvSpPr>
        <p:spPr>
          <a:xfrm>
            <a:off x="723900" y="1570612"/>
            <a:ext cx="78867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LOTS OF DATA ON HAND</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To be able to learn those complex mappings, typically requires many, many, many training examples.</a:t>
            </a:r>
            <a:endParaRPr/>
          </a:p>
        </p:txBody>
      </p:sp>
      <p:pic>
        <p:nvPicPr>
          <p:cNvPr id="327" name="Google Shape;327;p31" descr="Codes of Interest | Deep Learning Made Fun: How deep should it be to be  called Deep Learning?"/>
          <p:cNvPicPr preferRelativeResize="0"/>
          <p:nvPr/>
        </p:nvPicPr>
        <p:blipFill rotWithShape="1">
          <a:blip r:embed="rId3">
            <a:alphaModFix/>
          </a:blip>
          <a:srcRect/>
          <a:stretch/>
        </p:blipFill>
        <p:spPr>
          <a:xfrm>
            <a:off x="3764491" y="2686507"/>
            <a:ext cx="4663015" cy="3852405"/>
          </a:xfrm>
          <a:prstGeom prst="rect">
            <a:avLst/>
          </a:prstGeom>
          <a:noFill/>
          <a:ln>
            <a:noFill/>
          </a:ln>
        </p:spPr>
      </p:pic>
      <p:sp>
        <p:nvSpPr>
          <p:cNvPr id="328" name="Google Shape;328;p31"/>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334" name="Google Shape;334;p32"/>
          <p:cNvSpPr txBox="1"/>
          <p:nvPr/>
        </p:nvSpPr>
        <p:spPr>
          <a:xfrm>
            <a:off x="723900" y="1570612"/>
            <a:ext cx="10718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LITTLE NEED FOR UNDERSTANDING</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Although there have been advancements in explainable and interpretable AI, deep nets are notoriously “black box” algorithms. </a:t>
            </a:r>
            <a:endParaRPr/>
          </a:p>
        </p:txBody>
      </p:sp>
      <p:pic>
        <p:nvPicPr>
          <p:cNvPr id="335" name="Google Shape;335;p32" descr="Know Thy Machine - Machine learning a black box no more!"/>
          <p:cNvPicPr preferRelativeResize="0"/>
          <p:nvPr/>
        </p:nvPicPr>
        <p:blipFill rotWithShape="1">
          <a:blip r:embed="rId3">
            <a:alphaModFix/>
          </a:blip>
          <a:srcRect/>
          <a:stretch/>
        </p:blipFill>
        <p:spPr>
          <a:xfrm>
            <a:off x="2435225" y="2560285"/>
            <a:ext cx="7321550" cy="3881078"/>
          </a:xfrm>
          <a:prstGeom prst="rect">
            <a:avLst/>
          </a:prstGeom>
          <a:noFill/>
          <a:ln>
            <a:noFill/>
          </a:ln>
          <a:effectLst>
            <a:outerShdw blurRad="292100" dist="139700" dir="2700000" algn="tl" rotWithShape="0">
              <a:srgbClr val="333333">
                <a:alpha val="64705"/>
              </a:srgbClr>
            </a:outerShdw>
          </a:effectLst>
        </p:spPr>
      </p:pic>
      <p:sp>
        <p:nvSpPr>
          <p:cNvPr id="336" name="Google Shape;336;p32"/>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342" name="Google Shape;342;p33"/>
          <p:cNvSpPr txBox="1"/>
          <p:nvPr/>
        </p:nvSpPr>
        <p:spPr>
          <a:xfrm>
            <a:off x="2413000" y="2967335"/>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Did Deep Learning Take Off?</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17D82616-E7E4-5EA4-98E0-BEEED2468009}"/>
            </a:ext>
          </a:extLst>
        </p:cNvPr>
        <p:cNvGrpSpPr/>
        <p:nvPr/>
      </p:nvGrpSpPr>
      <p:grpSpPr>
        <a:xfrm>
          <a:off x="0" y="0"/>
          <a:ext cx="0" cy="0"/>
          <a:chOff x="0" y="0"/>
          <a:chExt cx="0" cy="0"/>
        </a:xfrm>
      </p:grpSpPr>
      <p:sp>
        <p:nvSpPr>
          <p:cNvPr id="126" name="Google Shape;126;p4">
            <a:extLst>
              <a:ext uri="{FF2B5EF4-FFF2-40B4-BE49-F238E27FC236}">
                <a16:creationId xmlns:a16="http://schemas.microsoft.com/office/drawing/2014/main" id="{A765DE0E-7B5B-0092-8168-5747FE6681A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27" name="Google Shape;127;p4">
            <a:extLst>
              <a:ext uri="{FF2B5EF4-FFF2-40B4-BE49-F238E27FC236}">
                <a16:creationId xmlns:a16="http://schemas.microsoft.com/office/drawing/2014/main" id="{33B82E9C-30C0-74A8-6ABB-7CCBB127AD99}"/>
              </a:ext>
            </a:extLst>
          </p:cNvPr>
          <p:cNvSpPr txBox="1"/>
          <p:nvPr/>
        </p:nvSpPr>
        <p:spPr>
          <a:xfrm>
            <a:off x="5486957" y="1868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My Research</a:t>
            </a:r>
            <a:endParaRPr dirty="0"/>
          </a:p>
        </p:txBody>
      </p:sp>
      <p:pic>
        <p:nvPicPr>
          <p:cNvPr id="5" name="Picture 4">
            <a:extLst>
              <a:ext uri="{FF2B5EF4-FFF2-40B4-BE49-F238E27FC236}">
                <a16:creationId xmlns:a16="http://schemas.microsoft.com/office/drawing/2014/main" id="{71DF2D29-C906-4F20-5A8A-0C5FE6E94C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263" y="293716"/>
            <a:ext cx="4584432" cy="592712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B1C5DB4-4C1A-B33F-C90F-94860AE9E6EE}"/>
              </a:ext>
            </a:extLst>
          </p:cNvPr>
          <p:cNvPicPr>
            <a:picLocks noChangeAspect="1"/>
          </p:cNvPicPr>
          <p:nvPr/>
        </p:nvPicPr>
        <p:blipFill>
          <a:blip r:embed="rId4"/>
          <a:stretch>
            <a:fillRect/>
          </a:stretch>
        </p:blipFill>
        <p:spPr>
          <a:xfrm>
            <a:off x="5574185" y="1646202"/>
            <a:ext cx="6286500" cy="4038600"/>
          </a:xfrm>
          <a:prstGeom prst="rect">
            <a:avLst/>
          </a:prstGeom>
        </p:spPr>
      </p:pic>
    </p:spTree>
    <p:extLst>
      <p:ext uri="{BB962C8B-B14F-4D97-AF65-F5344CB8AC3E}">
        <p14:creationId xmlns:p14="http://schemas.microsoft.com/office/powerpoint/2010/main" val="3994382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4" descr="A Detailed Guide to Recording Video Game Footage on a PC"/>
          <p:cNvPicPr preferRelativeResize="0"/>
          <p:nvPr/>
        </p:nvPicPr>
        <p:blipFill rotWithShape="1">
          <a:blip r:embed="rId3">
            <a:alphaModFix/>
          </a:blip>
          <a:srcRect/>
          <a:stretch/>
        </p:blipFill>
        <p:spPr>
          <a:xfrm>
            <a:off x="0" y="-131190"/>
            <a:ext cx="12192000" cy="7120379"/>
          </a:xfrm>
          <a:prstGeom prst="rect">
            <a:avLst/>
          </a:prstGeom>
          <a:noFill/>
          <a:ln>
            <a:noFill/>
          </a:ln>
        </p:spPr>
      </p:pic>
      <p:sp>
        <p:nvSpPr>
          <p:cNvPr id="349" name="Google Shape;34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350" name="Google Shape;350;p34"/>
          <p:cNvSpPr txBox="1"/>
          <p:nvPr/>
        </p:nvSpPr>
        <p:spPr>
          <a:xfrm>
            <a:off x="2413000" y="5626971"/>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lt1"/>
                </a:solidFill>
                <a:latin typeface="Economica"/>
                <a:ea typeface="Economica"/>
                <a:cs typeface="Economica"/>
                <a:sym typeface="Economica"/>
              </a:rPr>
              <a:t>Video Games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pic>
        <p:nvPicPr>
          <p:cNvPr id="356" name="Google Shape;356;p35" descr="IDC Global datasphere growth by region"/>
          <p:cNvPicPr preferRelativeResize="0"/>
          <p:nvPr/>
        </p:nvPicPr>
        <p:blipFill rotWithShape="1">
          <a:blip r:embed="rId3">
            <a:alphaModFix/>
          </a:blip>
          <a:srcRect/>
          <a:stretch/>
        </p:blipFill>
        <p:spPr>
          <a:xfrm>
            <a:off x="1464059" y="1400175"/>
            <a:ext cx="9263881" cy="4545092"/>
          </a:xfrm>
          <a:prstGeom prst="rect">
            <a:avLst/>
          </a:prstGeom>
          <a:noFill/>
          <a:ln>
            <a:noFill/>
          </a:ln>
          <a:effectLst>
            <a:outerShdw blurRad="292100" dist="139700" dir="2700000" algn="tl" rotWithShape="0">
              <a:srgbClr val="333333">
                <a:alpha val="64705"/>
              </a:srgbClr>
            </a:outerShdw>
          </a:effectLst>
        </p:spPr>
      </p:pic>
      <p:sp>
        <p:nvSpPr>
          <p:cNvPr id="357" name="Google Shape;357;p35"/>
          <p:cNvSpPr txBox="1"/>
          <p:nvPr/>
        </p:nvSpPr>
        <p:spPr>
          <a:xfrm>
            <a:off x="2412999" y="176054"/>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Data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363" name="Google Shape;363;p36"/>
          <p:cNvSpPr txBox="1"/>
          <p:nvPr/>
        </p:nvSpPr>
        <p:spPr>
          <a:xfrm>
            <a:off x="698500" y="415057"/>
            <a:ext cx="736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Economica"/>
                <a:ea typeface="Economica"/>
                <a:cs typeface="Economica"/>
                <a:sym typeface="Economica"/>
              </a:rPr>
              <a:t>Algorithmic Improvements</a:t>
            </a:r>
            <a:endParaRPr/>
          </a:p>
        </p:txBody>
      </p:sp>
      <p:pic>
        <p:nvPicPr>
          <p:cNvPr id="364" name="Google Shape;364;p36" descr="Activation Function | Introduction to Activation Function for Deep Learning"/>
          <p:cNvPicPr preferRelativeResize="0"/>
          <p:nvPr/>
        </p:nvPicPr>
        <p:blipFill rotWithShape="1">
          <a:blip r:embed="rId3">
            <a:alphaModFix/>
          </a:blip>
          <a:srcRect/>
          <a:stretch/>
        </p:blipFill>
        <p:spPr>
          <a:xfrm>
            <a:off x="8172600" y="3429000"/>
            <a:ext cx="3289300" cy="2463800"/>
          </a:xfrm>
          <a:prstGeom prst="rect">
            <a:avLst/>
          </a:prstGeom>
          <a:noFill/>
          <a:ln>
            <a:noFill/>
          </a:ln>
        </p:spPr>
      </p:pic>
      <p:pic>
        <p:nvPicPr>
          <p:cNvPr id="365" name="Google Shape;365;p36" descr="ECMWF Ensemble Prediction System."/>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92192" y="2252107"/>
            <a:ext cx="7054417" cy="3077959"/>
          </a:xfrm>
          <a:prstGeom prst="rect">
            <a:avLst/>
          </a:prstGeom>
          <a:noFill/>
          <a:ln>
            <a:noFill/>
          </a:ln>
        </p:spPr>
      </p:pic>
      <p:pic>
        <p:nvPicPr>
          <p:cNvPr id="366" name="Google Shape;366;p36"/>
          <p:cNvPicPr preferRelativeResize="0"/>
          <p:nvPr/>
        </p:nvPicPr>
        <p:blipFill rotWithShape="1">
          <a:blip r:embed="rId5">
            <a:alphaModFix/>
          </a:blip>
          <a:srcRect/>
          <a:stretch/>
        </p:blipFill>
        <p:spPr>
          <a:xfrm>
            <a:off x="7819410" y="340181"/>
            <a:ext cx="3190136" cy="246978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Questions?</a:t>
            </a:r>
            <a:endParaRPr/>
          </a:p>
        </p:txBody>
      </p:sp>
      <p:sp>
        <p:nvSpPr>
          <p:cNvPr id="372" name="Google Shape;37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6B387BB5-C404-8FBB-8FB6-1ED4541C564A}"/>
            </a:ext>
          </a:extLst>
        </p:cNvPr>
        <p:cNvGrpSpPr/>
        <p:nvPr/>
      </p:nvGrpSpPr>
      <p:grpSpPr>
        <a:xfrm>
          <a:off x="0" y="0"/>
          <a:ext cx="0" cy="0"/>
          <a:chOff x="0" y="0"/>
          <a:chExt cx="0" cy="0"/>
        </a:xfrm>
      </p:grpSpPr>
      <p:sp>
        <p:nvSpPr>
          <p:cNvPr id="135" name="Google Shape;135;p5">
            <a:extLst>
              <a:ext uri="{FF2B5EF4-FFF2-40B4-BE49-F238E27FC236}">
                <a16:creationId xmlns:a16="http://schemas.microsoft.com/office/drawing/2014/main" id="{44368198-373B-191F-EEE0-1105F48D489C}"/>
              </a:ext>
            </a:extLst>
          </p:cNvPr>
          <p:cNvSpPr txBox="1"/>
          <p:nvPr/>
        </p:nvSpPr>
        <p:spPr>
          <a:xfrm>
            <a:off x="2865521" y="40013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Course Materials</a:t>
            </a:r>
            <a:endParaRPr dirty="0"/>
          </a:p>
        </p:txBody>
      </p:sp>
      <p:sp>
        <p:nvSpPr>
          <p:cNvPr id="136" name="Google Shape;136;p5">
            <a:extLst>
              <a:ext uri="{FF2B5EF4-FFF2-40B4-BE49-F238E27FC236}">
                <a16:creationId xmlns:a16="http://schemas.microsoft.com/office/drawing/2014/main" id="{9729D513-EF68-BB0D-C21C-FBF3E90808D2}"/>
              </a:ext>
            </a:extLst>
          </p:cNvPr>
          <p:cNvSpPr txBox="1"/>
          <p:nvPr/>
        </p:nvSpPr>
        <p:spPr>
          <a:xfrm>
            <a:off x="5231368" y="4765092"/>
            <a:ext cx="5866145" cy="16927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GOOGLE COLAB</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All homework and exercises in this course </a:t>
            </a:r>
            <a:r>
              <a:rPr lang="en-US" dirty="0">
                <a:solidFill>
                  <a:schemeClr val="dk1"/>
                </a:solidFill>
                <a:latin typeface="Quicksand"/>
                <a:ea typeface="Quicksand"/>
                <a:cs typeface="Quicksand"/>
                <a:sym typeface="Quicksand"/>
              </a:rPr>
              <a:t>are to</a:t>
            </a:r>
            <a:r>
              <a:rPr lang="en-US" sz="1400" dirty="0">
                <a:solidFill>
                  <a:schemeClr val="dk1"/>
                </a:solidFill>
                <a:latin typeface="Quicksand"/>
                <a:ea typeface="Quicksand"/>
                <a:cs typeface="Quicksand"/>
                <a:sym typeface="Quicksand"/>
              </a:rPr>
              <a:t> be implemented in Python. You should work in Google </a:t>
            </a:r>
            <a:r>
              <a:rPr lang="en-US" sz="1400" dirty="0" err="1">
                <a:solidFill>
                  <a:schemeClr val="dk1"/>
                </a:solidFill>
                <a:latin typeface="Quicksand"/>
                <a:ea typeface="Quicksand"/>
                <a:cs typeface="Quicksand"/>
                <a:sym typeface="Quicksand"/>
              </a:rPr>
              <a:t>Colab</a:t>
            </a:r>
            <a:r>
              <a:rPr lang="en-US" sz="1400" dirty="0">
                <a:solidFill>
                  <a:schemeClr val="dk1"/>
                </a:solidFill>
                <a:latin typeface="Quicksand"/>
                <a:ea typeface="Quicksand"/>
                <a:cs typeface="Quicksand"/>
                <a:sym typeface="Quicksand"/>
              </a:rPr>
              <a:t> because I cannot provide technical support if you run into issues with your local instance. For your project and individual assignment, you’ll need to submit the .</a:t>
            </a:r>
            <a:r>
              <a:rPr lang="en-US" sz="1400" dirty="0" err="1">
                <a:solidFill>
                  <a:schemeClr val="dk1"/>
                </a:solidFill>
                <a:latin typeface="Quicksand"/>
                <a:ea typeface="Quicksand"/>
                <a:cs typeface="Quicksand"/>
                <a:sym typeface="Quicksand"/>
              </a:rPr>
              <a:t>ipynb</a:t>
            </a:r>
            <a:r>
              <a:rPr lang="en-US" sz="1400" dirty="0">
                <a:solidFill>
                  <a:schemeClr val="dk1"/>
                </a:solidFill>
                <a:latin typeface="Quicksand"/>
                <a:ea typeface="Quicksand"/>
                <a:cs typeface="Quicksand"/>
                <a:sym typeface="Quicksand"/>
              </a:rPr>
              <a:t> files that you produce in </a:t>
            </a:r>
            <a:r>
              <a:rPr lang="en-US" sz="1400" dirty="0" err="1">
                <a:solidFill>
                  <a:schemeClr val="dk1"/>
                </a:solidFill>
                <a:latin typeface="Quicksand"/>
                <a:ea typeface="Quicksand"/>
                <a:cs typeface="Quicksand"/>
                <a:sym typeface="Quicksand"/>
              </a:rPr>
              <a:t>Colab</a:t>
            </a:r>
            <a:r>
              <a:rPr lang="en-US" sz="1400" dirty="0">
                <a:solidFill>
                  <a:schemeClr val="dk1"/>
                </a:solidFill>
                <a:latin typeface="Quicksand"/>
                <a:ea typeface="Quicksand"/>
                <a:cs typeface="Quicksand"/>
                <a:sym typeface="Quicksand"/>
              </a:rPr>
              <a:t>.</a:t>
            </a:r>
            <a:endParaRPr dirty="0"/>
          </a:p>
        </p:txBody>
      </p:sp>
      <p:sp>
        <p:nvSpPr>
          <p:cNvPr id="137" name="Google Shape;137;p5">
            <a:extLst>
              <a:ext uri="{FF2B5EF4-FFF2-40B4-BE49-F238E27FC236}">
                <a16:creationId xmlns:a16="http://schemas.microsoft.com/office/drawing/2014/main" id="{4A605E94-B409-32FB-D20E-9D4F13CA8980}"/>
              </a:ext>
            </a:extLst>
          </p:cNvPr>
          <p:cNvSpPr txBox="1"/>
          <p:nvPr/>
        </p:nvSpPr>
        <p:spPr>
          <a:xfrm>
            <a:off x="626000" y="1766966"/>
            <a:ext cx="4479042" cy="27699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COURSE WEBSITE</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The course website is on Blackboard – please let me know if you cannot see the site!</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You will submit all assignments and receive relevant course announcements via that site. </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I will post lecture materials and in-class exercises / examples via the GitHub Repository linked on Blackboard.</a:t>
            </a:r>
            <a:endParaRPr dirty="0"/>
          </a:p>
          <a:p>
            <a:pPr marL="0" marR="0" lvl="0" indent="0" algn="l" rtl="0">
              <a:spcBef>
                <a:spcPts val="0"/>
              </a:spcBef>
              <a:spcAft>
                <a:spcPts val="0"/>
              </a:spcAft>
              <a:buNone/>
            </a:pPr>
            <a:endParaRPr sz="1400" dirty="0">
              <a:solidFill>
                <a:schemeClr val="dk1"/>
              </a:solidFill>
              <a:latin typeface="Quicksand"/>
              <a:ea typeface="Quicksand"/>
              <a:cs typeface="Quicksand"/>
              <a:sym typeface="Quicksand"/>
            </a:endParaRPr>
          </a:p>
        </p:txBody>
      </p:sp>
      <p:pic>
        <p:nvPicPr>
          <p:cNvPr id="140" name="Google Shape;140;p5" descr="HOW TO GET STARTED WITH GITHUB(OPEN SOURCE)? | by Srimathi Jagadeesan |  hackgenius | Medium">
            <a:extLst>
              <a:ext uri="{FF2B5EF4-FFF2-40B4-BE49-F238E27FC236}">
                <a16:creationId xmlns:a16="http://schemas.microsoft.com/office/drawing/2014/main" id="{DA91717A-9D25-9DDA-093B-30B2523242F8}"/>
              </a:ext>
            </a:extLst>
          </p:cNvPr>
          <p:cNvPicPr preferRelativeResize="0"/>
          <p:nvPr/>
        </p:nvPicPr>
        <p:blipFill rotWithShape="1">
          <a:blip r:embed="rId3">
            <a:alphaModFix/>
          </a:blip>
          <a:srcRect/>
          <a:stretch/>
        </p:blipFill>
        <p:spPr>
          <a:xfrm>
            <a:off x="1996656" y="4842959"/>
            <a:ext cx="1566011" cy="1536996"/>
          </a:xfrm>
          <a:prstGeom prst="rect">
            <a:avLst/>
          </a:prstGeom>
          <a:noFill/>
          <a:ln>
            <a:noFill/>
          </a:ln>
        </p:spPr>
      </p:pic>
      <p:pic>
        <p:nvPicPr>
          <p:cNvPr id="2" name="Picture 1">
            <a:extLst>
              <a:ext uri="{FF2B5EF4-FFF2-40B4-BE49-F238E27FC236}">
                <a16:creationId xmlns:a16="http://schemas.microsoft.com/office/drawing/2014/main" id="{8701E66D-F25F-321F-B09F-1B9C7E47B4F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76764" y="1599739"/>
            <a:ext cx="5876095" cy="2889080"/>
          </a:xfrm>
          <a:prstGeom prst="rect">
            <a:avLst/>
          </a:prstGeom>
        </p:spPr>
      </p:pic>
    </p:spTree>
    <p:extLst>
      <p:ext uri="{BB962C8B-B14F-4D97-AF65-F5344CB8AC3E}">
        <p14:creationId xmlns:p14="http://schemas.microsoft.com/office/powerpoint/2010/main" val="3362056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6"/>
          <p:cNvSpPr txBox="1"/>
          <p:nvPr/>
        </p:nvSpPr>
        <p:spPr>
          <a:xfrm>
            <a:off x="0" y="430785"/>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Grading and Evaluation</a:t>
            </a:r>
            <a:endParaRPr dirty="0"/>
          </a:p>
        </p:txBody>
      </p:sp>
      <p:sp>
        <p:nvSpPr>
          <p:cNvPr id="149" name="Google Shape;149;p6"/>
          <p:cNvSpPr txBox="1"/>
          <p:nvPr/>
        </p:nvSpPr>
        <p:spPr>
          <a:xfrm>
            <a:off x="739611" y="2383197"/>
            <a:ext cx="9377136" cy="11079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Quicksand"/>
                <a:ea typeface="Quicksand"/>
                <a:cs typeface="Quicksand"/>
                <a:sym typeface="Quicksand"/>
              </a:rPr>
              <a:t>INDIVIDUAL ASSIGNMENTS</a:t>
            </a:r>
            <a:endParaRPr sz="12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One individual assignment worth 15% of your final grade</a:t>
            </a:r>
            <a:endParaRPr dirty="0"/>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Due by 11:59pm on the date indicated in the course schedule – </a:t>
            </a:r>
            <a:br>
              <a:rPr lang="en-US" sz="1200" dirty="0">
                <a:solidFill>
                  <a:schemeClr val="dk1"/>
                </a:solidFill>
                <a:latin typeface="Quicksand"/>
                <a:ea typeface="Quicksand"/>
                <a:cs typeface="Quicksand"/>
                <a:sym typeface="Quicksand"/>
              </a:rPr>
            </a:br>
            <a:r>
              <a:rPr lang="en-US" sz="1200" b="1" dirty="0">
                <a:solidFill>
                  <a:schemeClr val="dk1"/>
                </a:solidFill>
                <a:latin typeface="Quicksand"/>
                <a:ea typeface="Quicksand"/>
                <a:cs typeface="Quicksand"/>
                <a:sym typeface="Quicksand"/>
              </a:rPr>
              <a:t>submit your </a:t>
            </a:r>
            <a:r>
              <a:rPr lang="en-US" sz="1200" b="1" dirty="0" err="1">
                <a:solidFill>
                  <a:schemeClr val="dk1"/>
                </a:solidFill>
                <a:latin typeface="Quicksand"/>
                <a:ea typeface="Quicksand"/>
                <a:cs typeface="Quicksand"/>
                <a:sym typeface="Quicksand"/>
              </a:rPr>
              <a:t>Jupyter</a:t>
            </a:r>
            <a:r>
              <a:rPr lang="en-US" sz="1200" b="1" dirty="0">
                <a:solidFill>
                  <a:schemeClr val="dk1"/>
                </a:solidFill>
                <a:latin typeface="Quicksand"/>
                <a:ea typeface="Quicksand"/>
                <a:cs typeface="Quicksand"/>
                <a:sym typeface="Quicksand"/>
              </a:rPr>
              <a:t> (</a:t>
            </a:r>
            <a:r>
              <a:rPr lang="en-US" sz="1200" b="1" dirty="0" err="1">
                <a:solidFill>
                  <a:schemeClr val="dk1"/>
                </a:solidFill>
                <a:latin typeface="Quicksand"/>
                <a:ea typeface="Quicksand"/>
                <a:cs typeface="Quicksand"/>
                <a:sym typeface="Quicksand"/>
              </a:rPr>
              <a:t>Colab</a:t>
            </a:r>
            <a:r>
              <a:rPr lang="en-US" sz="1200" b="1" dirty="0">
                <a:solidFill>
                  <a:schemeClr val="dk1"/>
                </a:solidFill>
                <a:latin typeface="Quicksand"/>
                <a:ea typeface="Quicksand"/>
                <a:cs typeface="Quicksand"/>
                <a:sym typeface="Quicksand"/>
              </a:rPr>
              <a:t>) Notebook file via Blackboard (submit the actual file with code, </a:t>
            </a:r>
            <a:r>
              <a:rPr lang="en-US" sz="1200" b="1" i="1" dirty="0">
                <a:solidFill>
                  <a:schemeClr val="dk1"/>
                </a:solidFill>
                <a:latin typeface="Quicksand"/>
                <a:ea typeface="Quicksand"/>
                <a:cs typeface="Quicksand"/>
                <a:sym typeface="Quicksand"/>
              </a:rPr>
              <a:t>not</a:t>
            </a:r>
            <a:r>
              <a:rPr lang="en-US" sz="1200" b="1" dirty="0">
                <a:solidFill>
                  <a:schemeClr val="dk1"/>
                </a:solidFill>
                <a:latin typeface="Quicksand"/>
                <a:ea typeface="Quicksand"/>
                <a:cs typeface="Quicksand"/>
                <a:sym typeface="Quicksand"/>
              </a:rPr>
              <a:t> a link to your notebook). </a:t>
            </a:r>
            <a:endParaRPr dirty="0"/>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Late submissions will result in grade deductions, per the syllabus.</a:t>
            </a:r>
            <a:endParaRPr dirty="0"/>
          </a:p>
        </p:txBody>
      </p:sp>
      <p:sp>
        <p:nvSpPr>
          <p:cNvPr id="151" name="Google Shape;151;p6"/>
          <p:cNvSpPr txBox="1"/>
          <p:nvPr/>
        </p:nvSpPr>
        <p:spPr>
          <a:xfrm>
            <a:off x="739611" y="4699895"/>
            <a:ext cx="9377136" cy="14772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Quicksand"/>
                <a:ea typeface="Quicksand"/>
                <a:cs typeface="Quicksand"/>
                <a:sym typeface="Quicksand"/>
              </a:rPr>
              <a:t>FINAL PROJECT </a:t>
            </a:r>
            <a:endParaRPr sz="12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The final project (worth 25% of your final grade) is a hands-on implementation driven by you.</a:t>
            </a:r>
            <a:endParaRPr dirty="0"/>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You will work in pairs or individually to implement a neural network-based predictive model that addresses a practical problem of interest to you! You need to identify and motivate the prediction problem (explain why it’s meaningful, who it would be of value to), and then implement your model. </a:t>
            </a:r>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Deliverables include a project proposal, a mandatory mid-point check-in meeting with me to ensure you are on track, submission of final code and slides, and a final presentation during the last week of class.</a:t>
            </a:r>
            <a:endParaRPr dirty="0"/>
          </a:p>
        </p:txBody>
      </p:sp>
      <p:sp>
        <p:nvSpPr>
          <p:cNvPr id="3" name="Google Shape;149;p6">
            <a:extLst>
              <a:ext uri="{FF2B5EF4-FFF2-40B4-BE49-F238E27FC236}">
                <a16:creationId xmlns:a16="http://schemas.microsoft.com/office/drawing/2014/main" id="{57B46E73-85CF-46E3-EF68-73AC5E617CBE}"/>
              </a:ext>
            </a:extLst>
          </p:cNvPr>
          <p:cNvSpPr txBox="1"/>
          <p:nvPr/>
        </p:nvSpPr>
        <p:spPr>
          <a:xfrm>
            <a:off x="739610" y="4133062"/>
            <a:ext cx="10589449" cy="5539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Quicksand"/>
                <a:ea typeface="Quicksand"/>
                <a:cs typeface="Quicksand"/>
                <a:sym typeface="Quicksand"/>
              </a:rPr>
              <a:t>QUIZZES</a:t>
            </a:r>
            <a:endParaRPr sz="12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We will have 5 in-class, timed, paper and pencil, closed book / closed note quizzes. collectively worth 25% of your final grade.  </a:t>
            </a:r>
          </a:p>
        </p:txBody>
      </p:sp>
      <p:sp>
        <p:nvSpPr>
          <p:cNvPr id="2" name="Google Shape;149;p6">
            <a:extLst>
              <a:ext uri="{FF2B5EF4-FFF2-40B4-BE49-F238E27FC236}">
                <a16:creationId xmlns:a16="http://schemas.microsoft.com/office/drawing/2014/main" id="{992F8659-DE2E-549D-15E8-3ED5B2955262}"/>
              </a:ext>
            </a:extLst>
          </p:cNvPr>
          <p:cNvSpPr txBox="1"/>
          <p:nvPr/>
        </p:nvSpPr>
        <p:spPr>
          <a:xfrm>
            <a:off x="739611" y="1696252"/>
            <a:ext cx="9377136" cy="5539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Quicksand"/>
                <a:ea typeface="Quicksand"/>
                <a:cs typeface="Quicksand"/>
                <a:sym typeface="Quicksand"/>
              </a:rPr>
              <a:t>PARTICIPATION / ATTENDANCE</a:t>
            </a:r>
            <a:endParaRPr sz="12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Regular attendance and participation will be worth 20% of your final grade.</a:t>
            </a:r>
            <a:endParaRPr dirty="0"/>
          </a:p>
        </p:txBody>
      </p:sp>
      <p:sp>
        <p:nvSpPr>
          <p:cNvPr id="5" name="Google Shape;149;p6">
            <a:extLst>
              <a:ext uri="{FF2B5EF4-FFF2-40B4-BE49-F238E27FC236}">
                <a16:creationId xmlns:a16="http://schemas.microsoft.com/office/drawing/2014/main" id="{0188680A-389D-FF7A-D12B-207052C03837}"/>
              </a:ext>
            </a:extLst>
          </p:cNvPr>
          <p:cNvSpPr txBox="1"/>
          <p:nvPr/>
        </p:nvSpPr>
        <p:spPr>
          <a:xfrm>
            <a:off x="739611" y="3535935"/>
            <a:ext cx="10019433" cy="5539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Quicksand"/>
                <a:ea typeface="Quicksand"/>
                <a:cs typeface="Quicksand"/>
                <a:sym typeface="Quicksand"/>
              </a:rPr>
              <a:t>CASE WRITE-UP</a:t>
            </a:r>
            <a:endParaRPr sz="12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We will discuss two HBS cases in class, and your submitted individual responses to case questions will be worth 15% of your final grade.</a:t>
            </a:r>
            <a:endParaRPr dirty="0"/>
          </a:p>
        </p:txBody>
      </p:sp>
      <p:pic>
        <p:nvPicPr>
          <p:cNvPr id="6" name="Picture 5">
            <a:extLst>
              <a:ext uri="{FF2B5EF4-FFF2-40B4-BE49-F238E27FC236}">
                <a16:creationId xmlns:a16="http://schemas.microsoft.com/office/drawing/2014/main" id="{13DA2712-858C-97F0-C87C-B16E8C4E34CA}"/>
              </a:ext>
            </a:extLst>
          </p:cNvPr>
          <p:cNvPicPr>
            <a:picLocks noChangeAspect="1"/>
          </p:cNvPicPr>
          <p:nvPr/>
        </p:nvPicPr>
        <p:blipFill>
          <a:blip r:embed="rId3"/>
          <a:stretch>
            <a:fillRect/>
          </a:stretch>
        </p:blipFill>
        <p:spPr>
          <a:xfrm>
            <a:off x="6034334" y="289564"/>
            <a:ext cx="6000173" cy="15366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7"/>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Course Textbook</a:t>
            </a:r>
            <a:endParaRPr/>
          </a:p>
        </p:txBody>
      </p:sp>
      <p:sp>
        <p:nvSpPr>
          <p:cNvPr id="158" name="Google Shape;158;p7"/>
          <p:cNvSpPr txBox="1"/>
          <p:nvPr/>
        </p:nvSpPr>
        <p:spPr>
          <a:xfrm>
            <a:off x="3047143" y="5070733"/>
            <a:ext cx="6097712" cy="923289"/>
          </a:xfrm>
          <a:prstGeom prst="rect">
            <a:avLst/>
          </a:prstGeom>
          <a:noFill/>
          <a:ln>
            <a:noFill/>
          </a:ln>
        </p:spPr>
        <p:txBody>
          <a:bodyPr spcFirstLastPara="1" wrap="square" lIns="91425" tIns="45700" rIns="91425" bIns="45700" anchor="t" anchorCtr="0">
            <a:spAutoFit/>
          </a:bodyPr>
          <a:lstStyle/>
          <a:p>
            <a:pPr lvl="0"/>
            <a:r>
              <a:rPr lang="en-US" sz="1800" dirty="0">
                <a:solidFill>
                  <a:srgbClr val="212121"/>
                </a:solidFill>
                <a:latin typeface="Garamond"/>
                <a:ea typeface="Garamond"/>
                <a:cs typeface="Garamond"/>
                <a:sym typeface="Garamond"/>
              </a:rPr>
              <a:t>Chollet, </a:t>
            </a:r>
            <a:r>
              <a:rPr lang="en-US" sz="1800" dirty="0" err="1">
                <a:solidFill>
                  <a:srgbClr val="212121"/>
                </a:solidFill>
                <a:latin typeface="Garamond"/>
                <a:ea typeface="Garamond"/>
                <a:cs typeface="Garamond"/>
                <a:sym typeface="Garamond"/>
              </a:rPr>
              <a:t>François</a:t>
            </a:r>
            <a:r>
              <a:rPr lang="en-US" sz="1800" dirty="0">
                <a:solidFill>
                  <a:srgbClr val="212121"/>
                </a:solidFill>
                <a:latin typeface="Garamond"/>
                <a:ea typeface="Garamond"/>
                <a:cs typeface="Garamond"/>
                <a:sym typeface="Garamond"/>
              </a:rPr>
              <a:t>. (2025). </a:t>
            </a:r>
            <a:r>
              <a:rPr lang="en-US" sz="1800" i="1" dirty="0">
                <a:solidFill>
                  <a:srgbClr val="212121"/>
                </a:solidFill>
                <a:latin typeface="Garamond"/>
                <a:ea typeface="Garamond"/>
                <a:cs typeface="Garamond"/>
                <a:sym typeface="Garamond"/>
              </a:rPr>
              <a:t>Deep Learning with Python (3</a:t>
            </a:r>
            <a:r>
              <a:rPr lang="en-US" sz="1800" i="1" baseline="30000" dirty="0">
                <a:solidFill>
                  <a:srgbClr val="212121"/>
                </a:solidFill>
                <a:latin typeface="Garamond"/>
                <a:ea typeface="Garamond"/>
                <a:cs typeface="Garamond"/>
                <a:sym typeface="Garamond"/>
              </a:rPr>
              <a:t>rd</a:t>
            </a:r>
            <a:r>
              <a:rPr lang="en-US" sz="1800" i="1" dirty="0">
                <a:solidFill>
                  <a:srgbClr val="212121"/>
                </a:solidFill>
                <a:latin typeface="Garamond"/>
                <a:ea typeface="Garamond"/>
                <a:cs typeface="Garamond"/>
                <a:sym typeface="Garamond"/>
              </a:rPr>
              <a:t> Edition)</a:t>
            </a:r>
            <a:r>
              <a:rPr lang="en-US" sz="1800" dirty="0">
                <a:solidFill>
                  <a:srgbClr val="212121"/>
                </a:solidFill>
                <a:latin typeface="Garamond"/>
                <a:ea typeface="Garamond"/>
                <a:cs typeface="Garamond"/>
                <a:sym typeface="Garamond"/>
              </a:rPr>
              <a:t>. Manning Publications Co. </a:t>
            </a:r>
            <a:r>
              <a:rPr lang="en-US" sz="1800" b="1" dirty="0">
                <a:solidFill>
                  <a:schemeClr val="dk1"/>
                </a:solidFill>
                <a:latin typeface="Garamond"/>
                <a:ea typeface="Garamond"/>
                <a:cs typeface="Garamond"/>
                <a:sym typeface="Garamond"/>
              </a:rPr>
              <a:t>ISBN-13: </a:t>
            </a:r>
            <a:r>
              <a:rPr lang="en-US" sz="1800" b="1" dirty="0">
                <a:latin typeface="Garamond" panose="02020404030301010803" pitchFamily="18" charset="0"/>
              </a:rPr>
              <a:t>978-1633436589</a:t>
            </a:r>
            <a:r>
              <a:rPr lang="en-US" sz="1800" b="1" dirty="0">
                <a:solidFill>
                  <a:schemeClr val="dk1"/>
                </a:solidFill>
                <a:latin typeface="Garamond" panose="02020404030301010803" pitchFamily="18" charset="0"/>
                <a:ea typeface="Garamond"/>
                <a:cs typeface="Garamond"/>
                <a:sym typeface="Garamond"/>
              </a:rPr>
              <a:t>.</a:t>
            </a:r>
            <a:r>
              <a:rPr lang="en-US" sz="1800" b="1" dirty="0">
                <a:solidFill>
                  <a:schemeClr val="dk1"/>
                </a:solidFill>
                <a:latin typeface="Garamond"/>
                <a:ea typeface="Garamond"/>
                <a:cs typeface="Garamond"/>
                <a:sym typeface="Garamond"/>
              </a:rPr>
              <a:t> </a:t>
            </a:r>
            <a:r>
              <a:rPr lang="en-US" sz="1800" dirty="0">
                <a:solidFill>
                  <a:srgbClr val="0000FF"/>
                </a:solidFill>
                <a:latin typeface="Garamond"/>
                <a:ea typeface="Garamond"/>
                <a:cs typeface="Garamond"/>
                <a:sym typeface="Garamond"/>
                <a:hlinkClick r:id="rId3"/>
              </a:rPr>
              <a:t>https://deeplearningwithpython.io</a:t>
            </a:r>
            <a:endParaRPr sz="1800"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CA5C1151-64A1-2E9D-5A6E-692A3379D6F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78933" y="1739719"/>
            <a:ext cx="2434132" cy="30243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8"/>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Required Software</a:t>
            </a:r>
            <a:endParaRPr/>
          </a:p>
        </p:txBody>
      </p:sp>
      <p:sp>
        <p:nvSpPr>
          <p:cNvPr id="165" name="Google Shape;165;p8"/>
          <p:cNvSpPr txBox="1"/>
          <p:nvPr/>
        </p:nvSpPr>
        <p:spPr>
          <a:xfrm>
            <a:off x="766295" y="1858789"/>
            <a:ext cx="10919024" cy="584735"/>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600"/>
              <a:buFont typeface="Arial"/>
              <a:buChar char="•"/>
            </a:pPr>
            <a:r>
              <a:rPr lang="en-US" sz="1600" dirty="0">
                <a:solidFill>
                  <a:schemeClr val="dk1"/>
                </a:solidFill>
                <a:latin typeface="Quicksand"/>
                <a:ea typeface="Quicksand"/>
                <a:cs typeface="Quicksand"/>
                <a:sym typeface="Quicksand"/>
              </a:rPr>
              <a:t>You can access Google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at </a:t>
            </a:r>
            <a:r>
              <a:rPr lang="en-US" sz="1600" u="sng" dirty="0">
                <a:solidFill>
                  <a:schemeClr val="dk1"/>
                </a:solid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https://colab.research.google.com</a:t>
            </a:r>
            <a:r>
              <a:rPr lang="en-US" sz="1600" dirty="0">
                <a:solidFill>
                  <a:schemeClr val="dk1"/>
                </a:solidFill>
                <a:latin typeface="Quicksand"/>
                <a:ea typeface="Quicksand"/>
                <a:cs typeface="Quicksand"/>
                <a:sym typeface="Quicksand"/>
              </a:rPr>
              <a:t>. You will want to use your BU Google account credentials!</a:t>
            </a:r>
            <a:endParaRPr dirty="0"/>
          </a:p>
        </p:txBody>
      </p:sp>
      <p:pic>
        <p:nvPicPr>
          <p:cNvPr id="168" name="Google Shape;168;p8" descr="keras tensorflow python - Cheap Online Shopping -"/>
          <p:cNvPicPr preferRelativeResize="0"/>
          <p:nvPr/>
        </p:nvPicPr>
        <p:blipFill rotWithShape="1">
          <a:blip r:embed="rId4">
            <a:alphaModFix/>
          </a:blip>
          <a:srcRect/>
          <a:stretch/>
        </p:blipFill>
        <p:spPr>
          <a:xfrm>
            <a:off x="8262872" y="2594204"/>
            <a:ext cx="2656440" cy="1992330"/>
          </a:xfrm>
          <a:prstGeom prst="rect">
            <a:avLst/>
          </a:prstGeom>
          <a:noFill/>
          <a:ln>
            <a:noFill/>
          </a:ln>
        </p:spPr>
      </p:pic>
      <p:pic>
        <p:nvPicPr>
          <p:cNvPr id="169" name="Google Shape;169;p8" descr="Welcome to PyTorch Tutorials — PyTorch Tutorials 1.10.1+cu102 documentation"/>
          <p:cNvPicPr preferRelativeResize="0"/>
          <p:nvPr/>
        </p:nvPicPr>
        <p:blipFill rotWithShape="1">
          <a:blip r:embed="rId5">
            <a:alphaModFix/>
          </a:blip>
          <a:srcRect/>
          <a:stretch/>
        </p:blipFill>
        <p:spPr>
          <a:xfrm>
            <a:off x="8120227" y="5199039"/>
            <a:ext cx="3410263" cy="923330"/>
          </a:xfrm>
          <a:prstGeom prst="rect">
            <a:avLst/>
          </a:prstGeom>
          <a:noFill/>
          <a:ln>
            <a:noFill/>
          </a:ln>
        </p:spPr>
      </p:pic>
      <p:cxnSp>
        <p:nvCxnSpPr>
          <p:cNvPr id="170" name="Google Shape;170;p8"/>
          <p:cNvCxnSpPr/>
          <p:nvPr/>
        </p:nvCxnSpPr>
        <p:spPr>
          <a:xfrm>
            <a:off x="8507002" y="5199039"/>
            <a:ext cx="2730827" cy="923330"/>
          </a:xfrm>
          <a:prstGeom prst="straightConnector1">
            <a:avLst/>
          </a:prstGeom>
          <a:noFill/>
          <a:ln w="38100" cap="flat" cmpd="sng">
            <a:solidFill>
              <a:srgbClr val="FF0000"/>
            </a:solidFill>
            <a:prstDash val="solid"/>
            <a:miter lim="800000"/>
            <a:headEnd type="none" w="sm" len="sm"/>
            <a:tailEnd type="none" w="sm" len="sm"/>
          </a:ln>
        </p:spPr>
      </p:cxnSp>
      <p:cxnSp>
        <p:nvCxnSpPr>
          <p:cNvPr id="171" name="Google Shape;171;p8"/>
          <p:cNvCxnSpPr/>
          <p:nvPr/>
        </p:nvCxnSpPr>
        <p:spPr>
          <a:xfrm rot="10800000" flipH="1">
            <a:off x="8507001" y="5199039"/>
            <a:ext cx="2589089" cy="923330"/>
          </a:xfrm>
          <a:prstGeom prst="straightConnector1">
            <a:avLst/>
          </a:prstGeom>
          <a:noFill/>
          <a:ln w="38100" cap="flat" cmpd="sng">
            <a:solidFill>
              <a:srgbClr val="FF0000"/>
            </a:solidFill>
            <a:prstDash val="solid"/>
            <a:miter lim="800000"/>
            <a:headEnd type="none" w="sm" len="sm"/>
            <a:tailEnd type="none" w="sm" len="sm"/>
          </a:ln>
        </p:spPr>
      </p:cxnSp>
      <p:pic>
        <p:nvPicPr>
          <p:cNvPr id="2" name="Picture 1">
            <a:extLst>
              <a:ext uri="{FF2B5EF4-FFF2-40B4-BE49-F238E27FC236}">
                <a16:creationId xmlns:a16="http://schemas.microsoft.com/office/drawing/2014/main" id="{2284704E-0EC5-8B70-5B1F-A2913E51FA5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1368" y="2774889"/>
            <a:ext cx="6840812" cy="327917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9"/>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Keras?</a:t>
            </a:r>
            <a:endParaRPr/>
          </a:p>
        </p:txBody>
      </p:sp>
      <p:pic>
        <p:nvPicPr>
          <p:cNvPr id="2" name="Picture 1">
            <a:extLst>
              <a:ext uri="{FF2B5EF4-FFF2-40B4-BE49-F238E27FC236}">
                <a16:creationId xmlns:a16="http://schemas.microsoft.com/office/drawing/2014/main" id="{851A44D5-518E-BE5A-85DE-9739F2720B5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55714" y="1435728"/>
            <a:ext cx="8480572" cy="473849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317</TotalTime>
  <Words>1581</Words>
  <Application>Microsoft Macintosh PowerPoint</Application>
  <PresentationFormat>Widescreen</PresentationFormat>
  <Paragraphs>173</Paragraphs>
  <Slides>43</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Economica</vt:lpstr>
      <vt:lpstr>Arial</vt:lpstr>
      <vt:lpstr>Instagram Sans</vt:lpstr>
      <vt:lpstr>Calibri</vt:lpstr>
      <vt:lpstr>Quicksand</vt:lpstr>
      <vt:lpstr>Garamond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Gordon</cp:lastModifiedBy>
  <cp:revision>15</cp:revision>
  <dcterms:created xsi:type="dcterms:W3CDTF">2019-12-28T13:51:56Z</dcterms:created>
  <dcterms:modified xsi:type="dcterms:W3CDTF">2026-01-22T15:32:24Z</dcterms:modified>
</cp:coreProperties>
</file>